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0"/>
  </p:handoutMasterIdLst>
  <p:sldIdLst>
    <p:sldId id="396" r:id="rId2"/>
    <p:sldId id="391" r:id="rId3"/>
    <p:sldId id="397" r:id="rId4"/>
    <p:sldId id="392" r:id="rId5"/>
    <p:sldId id="393" r:id="rId6"/>
    <p:sldId id="399" r:id="rId7"/>
    <p:sldId id="398" r:id="rId8"/>
    <p:sldId id="395" r:id="rId9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37B1C9"/>
    <a:srgbClr val="3399FF"/>
    <a:srgbClr val="33CCFF"/>
    <a:srgbClr val="66FFFF"/>
    <a:srgbClr val="89C7DD"/>
    <a:srgbClr val="6F777F"/>
    <a:srgbClr val="66CCFF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2" d="100"/>
          <a:sy n="62" d="100"/>
        </p:scale>
        <p:origin x="804" y="2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16F479D8-DEA8-4E20-B4A4-253030D488E6}" type="datetimeFigureOut">
              <a:rPr lang="en-US" smtClean="0"/>
              <a:t>7/18/2022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8A7BE407-4A04-4B8C-B156-82DEEC085F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0638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C9FB9-F9B2-4AB6-B51F-F98AF8566CE6}" type="datetimeFigureOut">
              <a:rPr lang="en-US" smtClean="0"/>
              <a:t>7/18/2022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FA6E1-435C-4A24-A8B4-6FC00596DF1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91701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C9FB9-F9B2-4AB6-B51F-F98AF8566CE6}" type="datetimeFigureOut">
              <a:rPr lang="en-US" smtClean="0"/>
              <a:t>7/18/2022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FA6E1-435C-4A24-A8B4-6FC00596DF1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76667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C9FB9-F9B2-4AB6-B51F-F98AF8566CE6}" type="datetimeFigureOut">
              <a:rPr lang="en-US" smtClean="0"/>
              <a:t>7/18/2022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FA6E1-435C-4A24-A8B4-6FC00596DF1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0924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C9FB9-F9B2-4AB6-B51F-F98AF8566CE6}" type="datetimeFigureOut">
              <a:rPr lang="en-US" smtClean="0"/>
              <a:t>7/18/2022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FA6E1-435C-4A24-A8B4-6FC00596DF1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7780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C9FB9-F9B2-4AB6-B51F-F98AF8566CE6}" type="datetimeFigureOut">
              <a:rPr lang="en-US" smtClean="0"/>
              <a:t>7/18/2022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FA6E1-435C-4A24-A8B4-6FC00596DF1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73740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C9FB9-F9B2-4AB6-B51F-F98AF8566CE6}" type="datetimeFigureOut">
              <a:rPr lang="en-US" smtClean="0"/>
              <a:t>7/18/2022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FA6E1-435C-4A24-A8B4-6FC00596DF1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8817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C9FB9-F9B2-4AB6-B51F-F98AF8566CE6}" type="datetimeFigureOut">
              <a:rPr lang="en-US" smtClean="0"/>
              <a:t>7/18/2022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FA6E1-435C-4A24-A8B4-6FC00596DF1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17470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C9FB9-F9B2-4AB6-B51F-F98AF8566CE6}" type="datetimeFigureOut">
              <a:rPr lang="en-US" smtClean="0"/>
              <a:t>7/18/2022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FA6E1-435C-4A24-A8B4-6FC00596DF1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06650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C9FB9-F9B2-4AB6-B51F-F98AF8566CE6}" type="datetimeFigureOut">
              <a:rPr lang="en-US" smtClean="0"/>
              <a:t>7/18/2022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FA6E1-435C-4A24-A8B4-6FC00596DF1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70553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C9FB9-F9B2-4AB6-B51F-F98AF8566CE6}" type="datetimeFigureOut">
              <a:rPr lang="en-US" smtClean="0"/>
              <a:t>7/18/2022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FA6E1-435C-4A24-A8B4-6FC00596DF1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79205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C9FB9-F9B2-4AB6-B51F-F98AF8566CE6}" type="datetimeFigureOut">
              <a:rPr lang="en-US" smtClean="0"/>
              <a:t>7/18/2022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FA6E1-435C-4A24-A8B4-6FC00596DF1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3212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7C9FB9-F9B2-4AB6-B51F-F98AF8566CE6}" type="datetimeFigureOut">
              <a:rPr lang="en-US" smtClean="0"/>
              <a:t>7/18/2022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6FA6E1-435C-4A24-A8B4-6FC00596DF1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53769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7620" y="0"/>
            <a:ext cx="12207240" cy="5303520"/>
          </a:xfrm>
          <a:prstGeom prst="rect">
            <a:avLst/>
          </a:prstGeom>
          <a:solidFill>
            <a:srgbClr val="6F77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91440" y="5394960"/>
            <a:ext cx="1371600" cy="1371600"/>
            <a:chOff x="1615440" y="5394960"/>
            <a:chExt cx="1371600" cy="1371600"/>
          </a:xfrm>
        </p:grpSpPr>
        <p:sp>
          <p:nvSpPr>
            <p:cNvPr id="4" name="Rectangle 3"/>
            <p:cNvSpPr/>
            <p:nvPr/>
          </p:nvSpPr>
          <p:spPr>
            <a:xfrm>
              <a:off x="1615440" y="5394960"/>
              <a:ext cx="1371600" cy="1371600"/>
            </a:xfrm>
            <a:prstGeom prst="rect">
              <a:avLst/>
            </a:prstGeom>
            <a:solidFill>
              <a:srgbClr val="37B1C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8" name="Picture 2"/>
            <p:cNvPicPr>
              <a:picLocks noChangeAspect="1" noChangeArrowheads="1"/>
            </p:cNvPicPr>
            <p:nvPr/>
          </p:nvPicPr>
          <p:blipFill>
            <a:blip r:embed="rId2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0" b="99278" l="0" r="100000"/>
                      </a14:imgEffect>
                      <a14:imgEffect>
                        <a14:saturation sat="2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06880" y="5486400"/>
              <a:ext cx="1188720" cy="1188720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</p:pic>
      </p:grpSp>
      <p:sp>
        <p:nvSpPr>
          <p:cNvPr id="2" name="Rectangle 1"/>
          <p:cNvSpPr/>
          <p:nvPr/>
        </p:nvSpPr>
        <p:spPr>
          <a:xfrm>
            <a:off x="1554480" y="5394960"/>
            <a:ext cx="10515600" cy="13716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798320" y="5557540"/>
            <a:ext cx="1981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spc="56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OFFICE O</a:t>
            </a:r>
            <a:r>
              <a:rPr 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F</a:t>
            </a:r>
          </a:p>
          <a:p>
            <a:pPr algn="ctr"/>
            <a:r>
              <a:rPr lang="en-US" sz="2200" spc="1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SPECIA</a:t>
            </a:r>
            <a:r>
              <a:rPr lang="en-US" sz="2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L</a:t>
            </a:r>
          </a:p>
          <a:p>
            <a:pPr algn="ctr"/>
            <a:r>
              <a:rPr lang="en-US" sz="2000" spc="49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PROGRAM</a:t>
            </a:r>
            <a:r>
              <a:rPr 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S</a:t>
            </a:r>
            <a:endParaRPr lang="en-US" sz="2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w Cen MT" pitchFamily="34" charset="0"/>
            </a:endParaRPr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E1C761D8-9928-90DE-903D-3EDBE43D8C6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Century" panose="02040604050505020304" pitchFamily="18" charset="0"/>
              </a:rPr>
              <a:t>Vacation Rental &amp; </a:t>
            </a:r>
            <a:r>
              <a:rPr lang="en-US" dirty="0" err="1">
                <a:solidFill>
                  <a:schemeClr val="bg1"/>
                </a:solidFill>
                <a:latin typeface="Century" panose="02040604050505020304" pitchFamily="18" charset="0"/>
              </a:rPr>
              <a:t>Homeshare</a:t>
            </a:r>
            <a:r>
              <a:rPr lang="en-US" dirty="0">
                <a:solidFill>
                  <a:schemeClr val="bg1"/>
                </a:solidFill>
                <a:latin typeface="Century" panose="02040604050505020304" pitchFamily="18" charset="0"/>
              </a:rPr>
              <a:t> Workgroup</a:t>
            </a:r>
          </a:p>
        </p:txBody>
      </p:sp>
      <p:sp>
        <p:nvSpPr>
          <p:cNvPr id="11" name="Subtitle 10">
            <a:extLst>
              <a:ext uri="{FF2B5EF4-FFF2-40B4-BE49-F238E27FC236}">
                <a16:creationId xmlns:a16="http://schemas.microsoft.com/office/drawing/2014/main" id="{0DFB6838-D5D3-4E07-78D4-EE232FC1D30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July 19, 2022, Density Discussion</a:t>
            </a:r>
          </a:p>
        </p:txBody>
      </p:sp>
    </p:spTree>
    <p:extLst>
      <p:ext uri="{BB962C8B-B14F-4D97-AF65-F5344CB8AC3E}">
        <p14:creationId xmlns:p14="http://schemas.microsoft.com/office/powerpoint/2010/main" val="31507705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7620" y="0"/>
            <a:ext cx="12207240" cy="5303520"/>
          </a:xfrm>
          <a:prstGeom prst="rect">
            <a:avLst/>
          </a:prstGeom>
          <a:solidFill>
            <a:srgbClr val="6F77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91440" y="5394960"/>
            <a:ext cx="1371600" cy="1371600"/>
            <a:chOff x="1615440" y="5394960"/>
            <a:chExt cx="1371600" cy="1371600"/>
          </a:xfrm>
        </p:grpSpPr>
        <p:sp>
          <p:nvSpPr>
            <p:cNvPr id="4" name="Rectangle 3"/>
            <p:cNvSpPr/>
            <p:nvPr/>
          </p:nvSpPr>
          <p:spPr>
            <a:xfrm>
              <a:off x="1615440" y="5394960"/>
              <a:ext cx="1371600" cy="1371600"/>
            </a:xfrm>
            <a:prstGeom prst="rect">
              <a:avLst/>
            </a:prstGeom>
            <a:solidFill>
              <a:srgbClr val="37B1C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8" name="Picture 2"/>
            <p:cNvPicPr>
              <a:picLocks noChangeAspect="1" noChangeArrowheads="1"/>
            </p:cNvPicPr>
            <p:nvPr/>
          </p:nvPicPr>
          <p:blipFill>
            <a:blip r:embed="rId2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0" b="99278" l="0" r="100000"/>
                      </a14:imgEffect>
                      <a14:imgEffect>
                        <a14:saturation sat="2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06880" y="5486400"/>
              <a:ext cx="1188720" cy="1188720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</p:pic>
      </p:grpSp>
      <p:sp>
        <p:nvSpPr>
          <p:cNvPr id="2" name="Rectangle 1"/>
          <p:cNvSpPr/>
          <p:nvPr/>
        </p:nvSpPr>
        <p:spPr>
          <a:xfrm>
            <a:off x="1554480" y="5394960"/>
            <a:ext cx="10515600" cy="13716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066800" y="274320"/>
            <a:ext cx="100584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Century" pitchFamily="18" charset="0"/>
              </a:rPr>
              <a:t>Vacation Rental &amp; </a:t>
            </a:r>
            <a:r>
              <a:rPr lang="en-US" sz="4400" dirty="0" err="1">
                <a:solidFill>
                  <a:schemeClr val="bg1"/>
                </a:solidFill>
                <a:latin typeface="Century" pitchFamily="18" charset="0"/>
              </a:rPr>
              <a:t>Homeshare</a:t>
            </a:r>
            <a:r>
              <a:rPr lang="en-US" sz="4400" dirty="0">
                <a:solidFill>
                  <a:schemeClr val="bg1"/>
                </a:solidFill>
                <a:latin typeface="Century" pitchFamily="18" charset="0"/>
              </a:rPr>
              <a:t> Workgroup</a:t>
            </a:r>
            <a:endParaRPr lang="en-US" sz="1200" dirty="0">
              <a:solidFill>
                <a:schemeClr val="bg1"/>
              </a:solidFill>
              <a:latin typeface="Century" pitchFamily="18" charset="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latin typeface="Century" pitchFamily="18" charset="0"/>
              </a:rPr>
              <a:t>Special Study Session held on March 29, 2022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latin typeface="Century" pitchFamily="18" charset="0"/>
              </a:rPr>
              <a:t>2298 registered properties as of 2.1.22</a:t>
            </a:r>
          </a:p>
          <a:p>
            <a:pPr marL="457200" indent="-457200">
              <a:buFont typeface="Arial" pitchFamily="34" charset="0"/>
              <a:buChar char="•"/>
            </a:pPr>
            <a:endParaRPr lang="en-US" sz="3200" dirty="0">
              <a:solidFill>
                <a:schemeClr val="bg1"/>
              </a:solidFill>
              <a:latin typeface="Century" pitchFamily="18" charset="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latin typeface="Century" pitchFamily="18" charset="0"/>
              </a:rPr>
              <a:t>2409 registered properties as of 7.18.22</a:t>
            </a:r>
          </a:p>
          <a:p>
            <a:endParaRPr lang="en-US" sz="3200" dirty="0">
              <a:solidFill>
                <a:schemeClr val="bg1"/>
              </a:solidFill>
              <a:latin typeface="Century" pitchFamily="18" charset="0"/>
            </a:endParaRPr>
          </a:p>
          <a:p>
            <a:pPr lvl="2"/>
            <a:endParaRPr lang="en-US" sz="3200" i="1" u="sng" dirty="0">
              <a:solidFill>
                <a:schemeClr val="bg1"/>
              </a:solidFill>
              <a:latin typeface="Century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798320" y="5557540"/>
            <a:ext cx="1981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spc="56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OFFICE O</a:t>
            </a:r>
            <a:r>
              <a:rPr 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F</a:t>
            </a:r>
          </a:p>
          <a:p>
            <a:pPr algn="ctr"/>
            <a:r>
              <a:rPr lang="en-US" sz="2200" spc="1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SPECIA</a:t>
            </a:r>
            <a:r>
              <a:rPr lang="en-US" sz="2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L</a:t>
            </a:r>
          </a:p>
          <a:p>
            <a:pPr algn="ctr"/>
            <a:r>
              <a:rPr lang="en-US" sz="2000" spc="49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PROGRAM</a:t>
            </a:r>
            <a:r>
              <a:rPr 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S</a:t>
            </a:r>
            <a:endParaRPr lang="en-US" sz="2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w Cen M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11511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7620" y="0"/>
            <a:ext cx="12207240" cy="5303520"/>
          </a:xfrm>
          <a:prstGeom prst="rect">
            <a:avLst/>
          </a:prstGeom>
          <a:solidFill>
            <a:srgbClr val="6F77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91440" y="5394960"/>
            <a:ext cx="1371600" cy="1371600"/>
            <a:chOff x="1615440" y="5394960"/>
            <a:chExt cx="1371600" cy="1371600"/>
          </a:xfrm>
        </p:grpSpPr>
        <p:sp>
          <p:nvSpPr>
            <p:cNvPr id="4" name="Rectangle 3"/>
            <p:cNvSpPr/>
            <p:nvPr/>
          </p:nvSpPr>
          <p:spPr>
            <a:xfrm>
              <a:off x="1615440" y="5394960"/>
              <a:ext cx="1371600" cy="1371600"/>
            </a:xfrm>
            <a:prstGeom prst="rect">
              <a:avLst/>
            </a:prstGeom>
            <a:solidFill>
              <a:srgbClr val="37B1C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8" name="Picture 2"/>
            <p:cNvPicPr>
              <a:picLocks noChangeAspect="1" noChangeArrowheads="1"/>
            </p:cNvPicPr>
            <p:nvPr/>
          </p:nvPicPr>
          <p:blipFill>
            <a:blip r:embed="rId2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0" b="99278" l="0" r="100000"/>
                      </a14:imgEffect>
                      <a14:imgEffect>
                        <a14:saturation sat="2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06880" y="5486400"/>
              <a:ext cx="1188720" cy="1188720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</p:pic>
      </p:grpSp>
      <p:sp>
        <p:nvSpPr>
          <p:cNvPr id="2" name="Rectangle 1"/>
          <p:cNvSpPr/>
          <p:nvPr/>
        </p:nvSpPr>
        <p:spPr>
          <a:xfrm>
            <a:off x="1554480" y="5394960"/>
            <a:ext cx="10515600" cy="13716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066800" y="274320"/>
            <a:ext cx="100584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Century" pitchFamily="18" charset="0"/>
              </a:rPr>
              <a:t>Vacation Rental &amp; </a:t>
            </a:r>
            <a:r>
              <a:rPr lang="en-US" sz="4400" dirty="0" err="1">
                <a:solidFill>
                  <a:schemeClr val="bg1"/>
                </a:solidFill>
                <a:latin typeface="Century" pitchFamily="18" charset="0"/>
              </a:rPr>
              <a:t>Homeshare</a:t>
            </a:r>
            <a:r>
              <a:rPr lang="en-US" sz="4400" dirty="0">
                <a:solidFill>
                  <a:schemeClr val="bg1"/>
                </a:solidFill>
                <a:latin typeface="Century" pitchFamily="18" charset="0"/>
              </a:rPr>
              <a:t> Workgroup</a:t>
            </a:r>
            <a:endParaRPr lang="en-US" sz="1200" dirty="0">
              <a:solidFill>
                <a:schemeClr val="bg1"/>
              </a:solidFill>
              <a:latin typeface="Century" pitchFamily="18" charset="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latin typeface="Century" pitchFamily="18" charset="0"/>
              </a:rPr>
              <a:t>Special Study Session held on March 29, 2022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latin typeface="Century" pitchFamily="18" charset="0"/>
              </a:rPr>
              <a:t>2298 registered properties as of 2.1.22</a:t>
            </a:r>
          </a:p>
          <a:p>
            <a:pPr marL="1828800" lvl="3" indent="-457200">
              <a:buFont typeface="Arial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latin typeface="Century" pitchFamily="18" charset="0"/>
              </a:rPr>
              <a:t>6.60% Vacation Rental to households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latin typeface="Century" pitchFamily="18" charset="0"/>
              </a:rPr>
              <a:t>2409 registered properties as of 7.18.22</a:t>
            </a:r>
          </a:p>
          <a:p>
            <a:pPr marL="1828800" lvl="3" indent="-457200">
              <a:buFont typeface="Arial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latin typeface="Century" pitchFamily="18" charset="0"/>
              </a:rPr>
              <a:t>6.92% Vacation Rental to households</a:t>
            </a:r>
          </a:p>
          <a:p>
            <a:endParaRPr lang="en-US" sz="3200" dirty="0">
              <a:solidFill>
                <a:schemeClr val="bg1"/>
              </a:solidFill>
              <a:latin typeface="Century" pitchFamily="18" charset="0"/>
            </a:endParaRPr>
          </a:p>
          <a:p>
            <a:pPr lvl="2" algn="ctr"/>
            <a:r>
              <a:rPr lang="en-US" sz="3200" dirty="0">
                <a:solidFill>
                  <a:schemeClr val="bg1"/>
                </a:solidFill>
                <a:latin typeface="Century" pitchFamily="18" charset="0"/>
              </a:rPr>
              <a:t>Household count 34,794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798320" y="5557540"/>
            <a:ext cx="1981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spc="56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OFFICE O</a:t>
            </a:r>
            <a:r>
              <a:rPr 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F</a:t>
            </a:r>
          </a:p>
          <a:p>
            <a:pPr algn="ctr"/>
            <a:r>
              <a:rPr lang="en-US" sz="2200" spc="1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SPECIA</a:t>
            </a:r>
            <a:r>
              <a:rPr lang="en-US" sz="2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L</a:t>
            </a:r>
          </a:p>
          <a:p>
            <a:pPr algn="ctr"/>
            <a:r>
              <a:rPr lang="en-US" sz="2000" spc="49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PROGRAM</a:t>
            </a:r>
            <a:r>
              <a:rPr 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S</a:t>
            </a:r>
            <a:endParaRPr lang="en-US" sz="2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w Cen M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39558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7620" y="0"/>
            <a:ext cx="12207240" cy="5303520"/>
          </a:xfrm>
          <a:prstGeom prst="rect">
            <a:avLst/>
          </a:prstGeom>
          <a:solidFill>
            <a:srgbClr val="6F77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91440" y="5394960"/>
            <a:ext cx="1371600" cy="1371600"/>
            <a:chOff x="1615440" y="5394960"/>
            <a:chExt cx="1371600" cy="1371600"/>
          </a:xfrm>
        </p:grpSpPr>
        <p:sp>
          <p:nvSpPr>
            <p:cNvPr id="4" name="Rectangle 3"/>
            <p:cNvSpPr/>
            <p:nvPr/>
          </p:nvSpPr>
          <p:spPr>
            <a:xfrm>
              <a:off x="1615440" y="5394960"/>
              <a:ext cx="1371600" cy="1371600"/>
            </a:xfrm>
            <a:prstGeom prst="rect">
              <a:avLst/>
            </a:prstGeom>
            <a:solidFill>
              <a:srgbClr val="37B1C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8" name="Picture 2"/>
            <p:cNvPicPr>
              <a:picLocks noChangeAspect="1" noChangeArrowheads="1"/>
            </p:cNvPicPr>
            <p:nvPr/>
          </p:nvPicPr>
          <p:blipFill>
            <a:blip r:embed="rId2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0" b="99278" l="0" r="100000"/>
                      </a14:imgEffect>
                      <a14:imgEffect>
                        <a14:saturation sat="2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06880" y="5486400"/>
              <a:ext cx="1188720" cy="1188720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</p:pic>
      </p:grpSp>
      <p:sp>
        <p:nvSpPr>
          <p:cNvPr id="2" name="Rectangle 1"/>
          <p:cNvSpPr/>
          <p:nvPr/>
        </p:nvSpPr>
        <p:spPr>
          <a:xfrm>
            <a:off x="1554480" y="5394960"/>
            <a:ext cx="10515600" cy="13716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066800" y="274320"/>
            <a:ext cx="10058400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Century" pitchFamily="18" charset="0"/>
              </a:rPr>
              <a:t>Vacation Rental &amp; </a:t>
            </a:r>
            <a:r>
              <a:rPr lang="en-US" sz="4400" dirty="0" err="1">
                <a:solidFill>
                  <a:schemeClr val="bg1"/>
                </a:solidFill>
                <a:latin typeface="Century" pitchFamily="18" charset="0"/>
              </a:rPr>
              <a:t>Homeshare</a:t>
            </a:r>
            <a:r>
              <a:rPr lang="en-US" sz="4400" dirty="0">
                <a:solidFill>
                  <a:schemeClr val="bg1"/>
                </a:solidFill>
                <a:latin typeface="Century" pitchFamily="18" charset="0"/>
              </a:rPr>
              <a:t> Workgroup</a:t>
            </a:r>
            <a:endParaRPr lang="en-US" sz="1200" dirty="0">
              <a:solidFill>
                <a:schemeClr val="bg1"/>
              </a:solidFill>
              <a:latin typeface="Century" pitchFamily="18" charset="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  <a:latin typeface="Century" pitchFamily="18" charset="0"/>
              </a:rPr>
              <a:t>Riverside County GIS Data</a:t>
            </a:r>
          </a:p>
          <a:p>
            <a:pPr marL="457200" indent="-457200">
              <a:buFont typeface="Arial" pitchFamily="34" charset="0"/>
              <a:buChar char="•"/>
            </a:pPr>
            <a:endParaRPr lang="en-US" sz="3200" dirty="0">
              <a:solidFill>
                <a:schemeClr val="bg1"/>
              </a:solidFill>
              <a:latin typeface="Century" pitchFamily="18" charset="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sz="3200" dirty="0">
              <a:solidFill>
                <a:schemeClr val="bg1"/>
              </a:solidFill>
              <a:latin typeface="Century" pitchFamily="18" charset="0"/>
            </a:endParaRPr>
          </a:p>
          <a:p>
            <a:pPr marL="1371600" lvl="2" indent="-457200">
              <a:buFont typeface="Arial" pitchFamily="34" charset="0"/>
              <a:buChar char="•"/>
            </a:pPr>
            <a:endParaRPr lang="en-US" sz="3200" dirty="0">
              <a:solidFill>
                <a:schemeClr val="bg1"/>
              </a:solidFill>
              <a:latin typeface="Century" pitchFamily="18" charset="0"/>
            </a:endParaRPr>
          </a:p>
          <a:p>
            <a:pPr marL="914400" lvl="1" indent="-457200">
              <a:buFont typeface="Arial" pitchFamily="34" charset="0"/>
              <a:buChar char="•"/>
            </a:pPr>
            <a:endParaRPr lang="en-US" sz="3200" dirty="0">
              <a:solidFill>
                <a:schemeClr val="bg1"/>
              </a:solidFill>
              <a:latin typeface="Century" pitchFamily="18" charset="0"/>
            </a:endParaRPr>
          </a:p>
          <a:p>
            <a:pPr lvl="2"/>
            <a:endParaRPr lang="en-US" sz="3200" i="1" u="sng" dirty="0">
              <a:solidFill>
                <a:schemeClr val="bg1"/>
              </a:solidFill>
              <a:latin typeface="Century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798320" y="5557540"/>
            <a:ext cx="1981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spc="56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OFFICE O</a:t>
            </a:r>
            <a:r>
              <a:rPr 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F</a:t>
            </a:r>
          </a:p>
          <a:p>
            <a:pPr algn="ctr"/>
            <a:r>
              <a:rPr lang="en-US" sz="2200" spc="1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SPECIA</a:t>
            </a:r>
            <a:r>
              <a:rPr lang="en-US" sz="2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L</a:t>
            </a:r>
          </a:p>
          <a:p>
            <a:pPr algn="ctr"/>
            <a:r>
              <a:rPr lang="en-US" sz="2000" spc="49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PROGRAM</a:t>
            </a:r>
            <a:r>
              <a:rPr 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S</a:t>
            </a:r>
            <a:endParaRPr lang="en-US" sz="2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w Cen MT" pitchFamily="34" charset="0"/>
            </a:endParaRP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F2FF1C07-CDB4-F438-BDC5-16CE2271E03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1463525"/>
              </p:ext>
            </p:extLst>
          </p:nvPr>
        </p:nvGraphicFramePr>
        <p:xfrm>
          <a:off x="3159731" y="2328475"/>
          <a:ext cx="5872537" cy="2975045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2734864">
                  <a:extLst>
                    <a:ext uri="{9D8B030D-6E8A-4147-A177-3AD203B41FA5}">
                      <a16:colId xmlns:a16="http://schemas.microsoft.com/office/drawing/2014/main" val="4186658923"/>
                    </a:ext>
                  </a:extLst>
                </a:gridCol>
                <a:gridCol w="3137673">
                  <a:extLst>
                    <a:ext uri="{9D8B030D-6E8A-4147-A177-3AD203B41FA5}">
                      <a16:colId xmlns:a16="http://schemas.microsoft.com/office/drawing/2014/main" val="1253372367"/>
                    </a:ext>
                  </a:extLst>
                </a:gridCol>
              </a:tblGrid>
              <a:tr h="19002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dirty="0">
                          <a:solidFill>
                            <a:sysClr val="windowText" lastClr="000000"/>
                          </a:solidFill>
                          <a:effectLst/>
                        </a:rPr>
                        <a:t>Property Class</a:t>
                      </a:r>
                      <a:endParaRPr lang="en-US" sz="1100" b="1" i="0" u="none" strike="noStrike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>
                          <a:solidFill>
                            <a:sysClr val="windowText" lastClr="000000"/>
                          </a:solidFill>
                          <a:effectLst/>
                        </a:rPr>
                        <a:t>Count of Property Class</a:t>
                      </a:r>
                      <a:endParaRPr lang="en-US" sz="1100" b="1" i="0" u="none" strike="noStrike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864036511"/>
                  </a:ext>
                </a:extLst>
              </a:tr>
              <a:tr h="19002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u="none" strike="noStrike" dirty="0">
                          <a:solidFill>
                            <a:sysClr val="windowText" lastClr="000000"/>
                          </a:solidFill>
                          <a:effectLst/>
                        </a:rPr>
                        <a:t>Condo or PUD</a:t>
                      </a:r>
                      <a:endParaRPr lang="en-US" sz="11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u="none" strike="noStrike" dirty="0">
                          <a:solidFill>
                            <a:sysClr val="windowText" lastClr="000000"/>
                          </a:solidFill>
                          <a:effectLst/>
                        </a:rPr>
                        <a:t>9899</a:t>
                      </a:r>
                      <a:endParaRPr lang="en-US" sz="11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786257510"/>
                  </a:ext>
                </a:extLst>
              </a:tr>
              <a:tr h="19002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u="none" strike="noStrike" dirty="0">
                          <a:solidFill>
                            <a:sysClr val="windowText" lastClr="000000"/>
                          </a:solidFill>
                          <a:effectLst/>
                        </a:rPr>
                        <a:t>Duplex</a:t>
                      </a:r>
                      <a:endParaRPr lang="en-US" sz="11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u="none" strike="noStrike" dirty="0">
                          <a:solidFill>
                            <a:sysClr val="windowText" lastClr="000000"/>
                          </a:solidFill>
                          <a:effectLst/>
                        </a:rPr>
                        <a:t>23</a:t>
                      </a:r>
                      <a:endParaRPr lang="en-US" sz="11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662662100"/>
                  </a:ext>
                </a:extLst>
              </a:tr>
              <a:tr h="19002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u="none" strike="noStrike" dirty="0">
                          <a:solidFill>
                            <a:sysClr val="windowText" lastClr="000000"/>
                          </a:solidFill>
                          <a:effectLst/>
                        </a:rPr>
                        <a:t>Factory Built SFD</a:t>
                      </a:r>
                      <a:endParaRPr lang="en-US" sz="11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u="none" strike="noStrike" dirty="0">
                          <a:solidFill>
                            <a:sysClr val="windowText" lastClr="000000"/>
                          </a:solidFill>
                          <a:effectLst/>
                        </a:rPr>
                        <a:t>49</a:t>
                      </a:r>
                      <a:endParaRPr lang="en-US" sz="11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35220200"/>
                  </a:ext>
                </a:extLst>
              </a:tr>
              <a:tr h="19002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u="none" strike="noStrike" dirty="0">
                          <a:solidFill>
                            <a:sysClr val="windowText" lastClr="000000"/>
                          </a:solidFill>
                          <a:effectLst/>
                        </a:rPr>
                        <a:t>HOMESITE/&lt; 1 ACRE</a:t>
                      </a:r>
                      <a:endParaRPr lang="en-US" sz="11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u="none" strike="noStrike" dirty="0">
                          <a:solidFill>
                            <a:sysClr val="windowText" lastClr="000000"/>
                          </a:solidFill>
                          <a:effectLst/>
                        </a:rPr>
                        <a:t>678</a:t>
                      </a:r>
                      <a:endParaRPr lang="en-US" sz="11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685218328"/>
                  </a:ext>
                </a:extLst>
              </a:tr>
              <a:tr h="19002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u="none" strike="noStrike" dirty="0">
                          <a:solidFill>
                            <a:sysClr val="windowText" lastClr="000000"/>
                          </a:solidFill>
                          <a:effectLst/>
                        </a:rPr>
                        <a:t>HOMESITE/10-49.9 ACRES</a:t>
                      </a:r>
                      <a:endParaRPr lang="en-US" sz="11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u="none" strike="noStrike">
                          <a:solidFill>
                            <a:sysClr val="windowText" lastClr="000000"/>
                          </a:solidFill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956567825"/>
                  </a:ext>
                </a:extLst>
              </a:tr>
              <a:tr h="19002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u="none" strike="noStrike" dirty="0">
                          <a:solidFill>
                            <a:sysClr val="windowText" lastClr="000000"/>
                          </a:solidFill>
                          <a:effectLst/>
                        </a:rPr>
                        <a:t>HOMESITE/1-4.9 ACRES</a:t>
                      </a:r>
                      <a:endParaRPr lang="en-US" sz="11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u="none" strike="noStrike" dirty="0">
                          <a:solidFill>
                            <a:sysClr val="windowText" lastClr="000000"/>
                          </a:solidFill>
                          <a:effectLst/>
                        </a:rPr>
                        <a:t>15</a:t>
                      </a:r>
                      <a:endParaRPr lang="en-US" sz="11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08353467"/>
                  </a:ext>
                </a:extLst>
              </a:tr>
              <a:tr h="19002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u="none" strike="noStrike" dirty="0">
                          <a:solidFill>
                            <a:sysClr val="windowText" lastClr="000000"/>
                          </a:solidFill>
                          <a:effectLst/>
                        </a:rPr>
                        <a:t>HOMESITE/5-9.99 ACRES</a:t>
                      </a:r>
                      <a:endParaRPr lang="en-US" sz="11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u="none" strike="noStrike">
                          <a:solidFill>
                            <a:sysClr val="windowText" lastClr="000000"/>
                          </a:solidFill>
                          <a:effectLst/>
                        </a:rPr>
                        <a:t>4</a:t>
                      </a:r>
                      <a:endParaRPr lang="en-US" sz="1100" b="0" i="0" u="none" strike="noStrike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423422618"/>
                  </a:ext>
                </a:extLst>
              </a:tr>
              <a:tr h="19002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u="none" strike="noStrike" dirty="0">
                          <a:solidFill>
                            <a:sysClr val="windowText" lastClr="000000"/>
                          </a:solidFill>
                          <a:effectLst/>
                        </a:rPr>
                        <a:t>MA-Single Family Dwelling</a:t>
                      </a:r>
                      <a:endParaRPr lang="en-US" sz="11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u="none" strike="noStrike" dirty="0">
                          <a:solidFill>
                            <a:sysClr val="windowText" lastClr="000000"/>
                          </a:solidFill>
                          <a:effectLst/>
                        </a:rPr>
                        <a:t>34</a:t>
                      </a:r>
                      <a:endParaRPr lang="en-US" sz="11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20117961"/>
                  </a:ext>
                </a:extLst>
              </a:tr>
              <a:tr h="19002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u="none" strike="noStrike" dirty="0">
                          <a:solidFill>
                            <a:sysClr val="windowText" lastClr="000000"/>
                          </a:solidFill>
                          <a:effectLst/>
                        </a:rPr>
                        <a:t>PI-Duplex</a:t>
                      </a:r>
                      <a:endParaRPr lang="en-US" sz="11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u="none" strike="noStrike" dirty="0">
                          <a:solidFill>
                            <a:sysClr val="windowText" lastClr="000000"/>
                          </a:solidFill>
                          <a:effectLst/>
                        </a:rPr>
                        <a:t>2</a:t>
                      </a:r>
                      <a:endParaRPr lang="en-US" sz="11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097968774"/>
                  </a:ext>
                </a:extLst>
              </a:tr>
              <a:tr h="19002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u="none" strike="noStrike" dirty="0">
                          <a:solidFill>
                            <a:sysClr val="windowText" lastClr="000000"/>
                          </a:solidFill>
                          <a:effectLst/>
                        </a:rPr>
                        <a:t>PI-Single Family Dwelling</a:t>
                      </a:r>
                      <a:endParaRPr lang="en-US" sz="11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u="none" strike="noStrike" dirty="0">
                          <a:solidFill>
                            <a:sysClr val="windowText" lastClr="000000"/>
                          </a:solidFill>
                          <a:effectLst/>
                        </a:rPr>
                        <a:t>1115</a:t>
                      </a:r>
                      <a:endParaRPr lang="en-US" sz="11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797992732"/>
                  </a:ext>
                </a:extLst>
              </a:tr>
              <a:tr h="19002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u="none" strike="noStrike" dirty="0">
                          <a:solidFill>
                            <a:sysClr val="windowText" lastClr="000000"/>
                          </a:solidFill>
                          <a:effectLst/>
                        </a:rPr>
                        <a:t>Residential Exceptional</a:t>
                      </a:r>
                      <a:endParaRPr lang="en-US" sz="11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u="none" strike="noStrike" dirty="0">
                          <a:solidFill>
                            <a:sysClr val="windowText" lastClr="000000"/>
                          </a:solidFill>
                          <a:effectLst/>
                        </a:rPr>
                        <a:t>66</a:t>
                      </a:r>
                      <a:endParaRPr lang="en-US" sz="11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195902758"/>
                  </a:ext>
                </a:extLst>
              </a:tr>
              <a:tr h="19002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u="none" strike="noStrike" dirty="0">
                          <a:solidFill>
                            <a:sysClr val="windowText" lastClr="000000"/>
                          </a:solidFill>
                          <a:effectLst/>
                        </a:rPr>
                        <a:t>SFD with Secondary Unit(s)</a:t>
                      </a:r>
                      <a:endParaRPr lang="en-US" sz="11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u="none" strike="noStrike" dirty="0">
                          <a:solidFill>
                            <a:sysClr val="windowText" lastClr="000000"/>
                          </a:solidFill>
                          <a:effectLst/>
                        </a:rPr>
                        <a:t>269</a:t>
                      </a:r>
                      <a:endParaRPr lang="en-US" sz="11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000066015"/>
                  </a:ext>
                </a:extLst>
              </a:tr>
              <a:tr h="31466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u="none" strike="noStrike" dirty="0">
                          <a:solidFill>
                            <a:sysClr val="windowText" lastClr="000000"/>
                          </a:solidFill>
                          <a:effectLst/>
                        </a:rPr>
                        <a:t>Single Family Dwelling</a:t>
                      </a:r>
                      <a:endParaRPr lang="en-US" sz="11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u="none" strike="noStrike" dirty="0">
                          <a:solidFill>
                            <a:sysClr val="windowText" lastClr="000000"/>
                          </a:solidFill>
                          <a:effectLst/>
                        </a:rPr>
                        <a:t>12868</a:t>
                      </a:r>
                      <a:endParaRPr lang="en-US" sz="11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759368494"/>
                  </a:ext>
                </a:extLst>
              </a:tr>
              <a:tr h="19002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dirty="0">
                          <a:solidFill>
                            <a:sysClr val="windowText" lastClr="000000"/>
                          </a:solidFill>
                          <a:effectLst/>
                        </a:rPr>
                        <a:t>Grand Total</a:t>
                      </a:r>
                      <a:endParaRPr lang="en-US" sz="1100" b="1" i="0" u="none" strike="noStrike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u="none" strike="noStrike" dirty="0">
                          <a:solidFill>
                            <a:sysClr val="windowText" lastClr="000000"/>
                          </a:solidFill>
                          <a:effectLst/>
                        </a:rPr>
                        <a:t>25023</a:t>
                      </a:r>
                      <a:endParaRPr lang="en-US" sz="1100" b="1" i="0" u="none" strike="noStrike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0461657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977657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7620" y="0"/>
            <a:ext cx="12207240" cy="5303520"/>
          </a:xfrm>
          <a:prstGeom prst="rect">
            <a:avLst/>
          </a:prstGeom>
          <a:solidFill>
            <a:srgbClr val="6F77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91440" y="5394960"/>
            <a:ext cx="1371600" cy="1371600"/>
            <a:chOff x="1615440" y="5394960"/>
            <a:chExt cx="1371600" cy="1371600"/>
          </a:xfrm>
        </p:grpSpPr>
        <p:sp>
          <p:nvSpPr>
            <p:cNvPr id="4" name="Rectangle 3"/>
            <p:cNvSpPr/>
            <p:nvPr/>
          </p:nvSpPr>
          <p:spPr>
            <a:xfrm>
              <a:off x="1615440" y="5394960"/>
              <a:ext cx="1371600" cy="1371600"/>
            </a:xfrm>
            <a:prstGeom prst="rect">
              <a:avLst/>
            </a:prstGeom>
            <a:solidFill>
              <a:srgbClr val="37B1C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8" name="Picture 2"/>
            <p:cNvPicPr>
              <a:picLocks noChangeAspect="1" noChangeArrowheads="1"/>
            </p:cNvPicPr>
            <p:nvPr/>
          </p:nvPicPr>
          <p:blipFill>
            <a:blip r:embed="rId2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0" b="99278" l="0" r="100000"/>
                      </a14:imgEffect>
                      <a14:imgEffect>
                        <a14:saturation sat="2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06880" y="5486400"/>
              <a:ext cx="1188720" cy="1188720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</p:pic>
      </p:grpSp>
      <p:sp>
        <p:nvSpPr>
          <p:cNvPr id="2" name="Rectangle 1"/>
          <p:cNvSpPr/>
          <p:nvPr/>
        </p:nvSpPr>
        <p:spPr>
          <a:xfrm>
            <a:off x="1554480" y="5394960"/>
            <a:ext cx="10515600" cy="13716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066800" y="274320"/>
            <a:ext cx="10058400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Century" pitchFamily="18" charset="0"/>
              </a:rPr>
              <a:t>Vacation Rental &amp; </a:t>
            </a:r>
            <a:r>
              <a:rPr lang="en-US" sz="4400" dirty="0" err="1">
                <a:solidFill>
                  <a:schemeClr val="bg1"/>
                </a:solidFill>
                <a:latin typeface="Century" pitchFamily="18" charset="0"/>
              </a:rPr>
              <a:t>Homeshare</a:t>
            </a:r>
            <a:r>
              <a:rPr lang="en-US" sz="4400" dirty="0">
                <a:solidFill>
                  <a:schemeClr val="bg1"/>
                </a:solidFill>
                <a:latin typeface="Century" pitchFamily="18" charset="0"/>
              </a:rPr>
              <a:t> Workgroup</a:t>
            </a:r>
            <a:endParaRPr lang="en-US" sz="1200" dirty="0">
              <a:solidFill>
                <a:schemeClr val="bg1"/>
              </a:solidFill>
              <a:latin typeface="Century" pitchFamily="18" charset="0"/>
            </a:endParaRPr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latin typeface="Century" pitchFamily="18" charset="0"/>
              </a:rPr>
              <a:t>Updated housing count to reflect SFR and Condo: 25,023, (15,124 excluding Condo)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  <a:latin typeface="Century" pitchFamily="18" charset="0"/>
              </a:rPr>
              <a:t>2298 registered properties as of 2.1.22</a:t>
            </a:r>
          </a:p>
          <a:p>
            <a:pPr marL="1828800" lvl="3" indent="-457200">
              <a:buFont typeface="Arial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  <a:latin typeface="Century" pitchFamily="18" charset="0"/>
              </a:rPr>
              <a:t>9.18% Vacation Rental</a:t>
            </a:r>
          </a:p>
          <a:p>
            <a:pPr marL="2286000" lvl="4" indent="-457200">
              <a:buFont typeface="Arial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  <a:latin typeface="Century" pitchFamily="18" charset="0"/>
              </a:rPr>
              <a:t>12.80% (1936 </a:t>
            </a:r>
            <a:r>
              <a:rPr lang="en-US" sz="2800" dirty="0" err="1">
                <a:solidFill>
                  <a:schemeClr val="bg1"/>
                </a:solidFill>
                <a:latin typeface="Century" pitchFamily="18" charset="0"/>
              </a:rPr>
              <a:t>sfr</a:t>
            </a:r>
            <a:r>
              <a:rPr lang="en-US" sz="2800" dirty="0">
                <a:solidFill>
                  <a:schemeClr val="bg1"/>
                </a:solidFill>
                <a:latin typeface="Century" pitchFamily="18" charset="0"/>
              </a:rPr>
              <a:t>, 362 condos removed)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  <a:latin typeface="Century" pitchFamily="18" charset="0"/>
              </a:rPr>
              <a:t>2409 registered properties as of 7.18.22</a:t>
            </a:r>
          </a:p>
          <a:p>
            <a:pPr marL="1828800" lvl="3" indent="-457200">
              <a:buFont typeface="Arial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  <a:latin typeface="Century" pitchFamily="18" charset="0"/>
              </a:rPr>
              <a:t>9.62% Vacation Rental</a:t>
            </a:r>
          </a:p>
          <a:p>
            <a:pPr marL="2286000" lvl="4" indent="-457200">
              <a:buFont typeface="Arial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  <a:latin typeface="Century" pitchFamily="18" charset="0"/>
              </a:rPr>
              <a:t>13.45% (2,035 </a:t>
            </a:r>
            <a:r>
              <a:rPr lang="en-US" sz="2800" dirty="0" err="1">
                <a:solidFill>
                  <a:schemeClr val="bg1"/>
                </a:solidFill>
                <a:latin typeface="Century" pitchFamily="18" charset="0"/>
              </a:rPr>
              <a:t>sfr</a:t>
            </a:r>
            <a:r>
              <a:rPr lang="en-US" sz="2800" dirty="0">
                <a:solidFill>
                  <a:schemeClr val="bg1"/>
                </a:solidFill>
                <a:latin typeface="Century" pitchFamily="18" charset="0"/>
              </a:rPr>
              <a:t>, 374 condos removed)</a:t>
            </a:r>
          </a:p>
          <a:p>
            <a:pPr marL="914400" lvl="1" indent="-457200">
              <a:buFont typeface="Arial" pitchFamily="34" charset="0"/>
              <a:buChar char="•"/>
            </a:pPr>
            <a:endParaRPr lang="en-US" sz="3200" b="1" dirty="0">
              <a:solidFill>
                <a:schemeClr val="bg1"/>
              </a:solidFill>
              <a:latin typeface="Century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798320" y="5557540"/>
            <a:ext cx="1981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spc="56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OFFICE O</a:t>
            </a:r>
            <a:r>
              <a:rPr 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F</a:t>
            </a:r>
          </a:p>
          <a:p>
            <a:pPr algn="ctr"/>
            <a:r>
              <a:rPr lang="en-US" sz="2200" spc="1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SPECIA</a:t>
            </a:r>
            <a:r>
              <a:rPr lang="en-US" sz="2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L</a:t>
            </a:r>
          </a:p>
          <a:p>
            <a:pPr algn="ctr"/>
            <a:r>
              <a:rPr lang="en-US" sz="2000" spc="49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PROGRAM</a:t>
            </a:r>
            <a:r>
              <a:rPr 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S</a:t>
            </a:r>
            <a:endParaRPr lang="en-US" sz="2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w Cen M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51131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7620" y="0"/>
            <a:ext cx="12207240" cy="5303520"/>
          </a:xfrm>
          <a:prstGeom prst="rect">
            <a:avLst/>
          </a:prstGeom>
          <a:solidFill>
            <a:srgbClr val="6F77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91440" y="5394960"/>
            <a:ext cx="1371600" cy="1371600"/>
            <a:chOff x="1615440" y="5394960"/>
            <a:chExt cx="1371600" cy="1371600"/>
          </a:xfrm>
        </p:grpSpPr>
        <p:sp>
          <p:nvSpPr>
            <p:cNvPr id="4" name="Rectangle 3"/>
            <p:cNvSpPr/>
            <p:nvPr/>
          </p:nvSpPr>
          <p:spPr>
            <a:xfrm>
              <a:off x="1615440" y="5394960"/>
              <a:ext cx="1371600" cy="1371600"/>
            </a:xfrm>
            <a:prstGeom prst="rect">
              <a:avLst/>
            </a:prstGeom>
            <a:solidFill>
              <a:srgbClr val="37B1C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8" name="Picture 2"/>
            <p:cNvPicPr>
              <a:picLocks noChangeAspect="1" noChangeArrowheads="1"/>
            </p:cNvPicPr>
            <p:nvPr/>
          </p:nvPicPr>
          <p:blipFill>
            <a:blip r:embed="rId2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0" b="99278" l="0" r="100000"/>
                      </a14:imgEffect>
                      <a14:imgEffect>
                        <a14:saturation sat="2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06880" y="5486400"/>
              <a:ext cx="1188720" cy="1188720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</p:pic>
      </p:grpSp>
      <p:sp>
        <p:nvSpPr>
          <p:cNvPr id="2" name="Rectangle 1"/>
          <p:cNvSpPr/>
          <p:nvPr/>
        </p:nvSpPr>
        <p:spPr>
          <a:xfrm>
            <a:off x="1554480" y="5394960"/>
            <a:ext cx="10515600" cy="13716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066800" y="274320"/>
            <a:ext cx="100584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Century" pitchFamily="18" charset="0"/>
              </a:rPr>
              <a:t>Vacation Rental &amp; </a:t>
            </a:r>
            <a:r>
              <a:rPr lang="en-US" sz="4400" dirty="0" err="1">
                <a:solidFill>
                  <a:schemeClr val="bg1"/>
                </a:solidFill>
                <a:latin typeface="Century" pitchFamily="18" charset="0"/>
              </a:rPr>
              <a:t>Homeshare</a:t>
            </a:r>
            <a:r>
              <a:rPr lang="en-US" sz="4400" dirty="0">
                <a:solidFill>
                  <a:schemeClr val="bg1"/>
                </a:solidFill>
                <a:latin typeface="Century" pitchFamily="18" charset="0"/>
              </a:rPr>
              <a:t> Workgroup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798320" y="5557540"/>
            <a:ext cx="1981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spc="56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OFFICE O</a:t>
            </a:r>
            <a:r>
              <a:rPr 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F</a:t>
            </a:r>
          </a:p>
          <a:p>
            <a:pPr algn="ctr"/>
            <a:r>
              <a:rPr lang="en-US" sz="2200" spc="1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SPECIA</a:t>
            </a:r>
            <a:r>
              <a:rPr lang="en-US" sz="2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L</a:t>
            </a:r>
          </a:p>
          <a:p>
            <a:pPr algn="ctr"/>
            <a:r>
              <a:rPr lang="en-US" sz="2000" spc="49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PROGRAM</a:t>
            </a:r>
            <a:r>
              <a:rPr 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S</a:t>
            </a:r>
            <a:endParaRPr lang="en-US" sz="2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w Cen MT" pitchFamily="34" charset="0"/>
            </a:endParaRPr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2592663A-ED17-B4CC-032B-E7BCD7BAF7F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5586010"/>
              </p:ext>
            </p:extLst>
          </p:nvPr>
        </p:nvGraphicFramePr>
        <p:xfrm>
          <a:off x="2225040" y="2209810"/>
          <a:ext cx="7741919" cy="2604770"/>
        </p:xfrm>
        <a:graphic>
          <a:graphicData uri="http://schemas.openxmlformats.org/drawingml/2006/table">
            <a:tbl>
              <a:tblPr/>
              <a:tblGrid>
                <a:gridCol w="1892469">
                  <a:extLst>
                    <a:ext uri="{9D8B030D-6E8A-4147-A177-3AD203B41FA5}">
                      <a16:colId xmlns:a16="http://schemas.microsoft.com/office/drawing/2014/main" val="2318862912"/>
                    </a:ext>
                  </a:extLst>
                </a:gridCol>
                <a:gridCol w="2437271">
                  <a:extLst>
                    <a:ext uri="{9D8B030D-6E8A-4147-A177-3AD203B41FA5}">
                      <a16:colId xmlns:a16="http://schemas.microsoft.com/office/drawing/2014/main" val="3745695035"/>
                    </a:ext>
                  </a:extLst>
                </a:gridCol>
                <a:gridCol w="1663079">
                  <a:extLst>
                    <a:ext uri="{9D8B030D-6E8A-4147-A177-3AD203B41FA5}">
                      <a16:colId xmlns:a16="http://schemas.microsoft.com/office/drawing/2014/main" val="1193949580"/>
                    </a:ext>
                  </a:extLst>
                </a:gridCol>
                <a:gridCol w="1749100">
                  <a:extLst>
                    <a:ext uri="{9D8B030D-6E8A-4147-A177-3AD203B41FA5}">
                      <a16:colId xmlns:a16="http://schemas.microsoft.com/office/drawing/2014/main" val="674706620"/>
                    </a:ext>
                  </a:extLst>
                </a:gridCol>
              </a:tblGrid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VR Count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2298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2409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757679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Condo Count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362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374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047782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68724245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Household Count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VR % 2.1.22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VR% 7.18.22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2876760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Census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34,794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6.60%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6.92%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03187874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SFR/Condo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25,023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9.18%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9.63%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0653121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SFR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15,124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12.80%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13.46%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186614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068953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7620" y="0"/>
            <a:ext cx="12207240" cy="5303520"/>
          </a:xfrm>
          <a:prstGeom prst="rect">
            <a:avLst/>
          </a:prstGeom>
          <a:solidFill>
            <a:srgbClr val="6F77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91440" y="5394960"/>
            <a:ext cx="1371600" cy="1371600"/>
            <a:chOff x="1615440" y="5394960"/>
            <a:chExt cx="1371600" cy="1371600"/>
          </a:xfrm>
        </p:grpSpPr>
        <p:sp>
          <p:nvSpPr>
            <p:cNvPr id="4" name="Rectangle 3"/>
            <p:cNvSpPr/>
            <p:nvPr/>
          </p:nvSpPr>
          <p:spPr>
            <a:xfrm>
              <a:off x="1615440" y="5394960"/>
              <a:ext cx="1371600" cy="1371600"/>
            </a:xfrm>
            <a:prstGeom prst="rect">
              <a:avLst/>
            </a:prstGeom>
            <a:solidFill>
              <a:srgbClr val="37B1C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8" name="Picture 2"/>
            <p:cNvPicPr>
              <a:picLocks noChangeAspect="1" noChangeArrowheads="1"/>
            </p:cNvPicPr>
            <p:nvPr/>
          </p:nvPicPr>
          <p:blipFill>
            <a:blip r:embed="rId2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0" b="99278" l="0" r="100000"/>
                      </a14:imgEffect>
                      <a14:imgEffect>
                        <a14:saturation sat="2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06880" y="5486400"/>
              <a:ext cx="1188720" cy="1188720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</p:pic>
      </p:grpSp>
      <p:sp>
        <p:nvSpPr>
          <p:cNvPr id="2" name="Rectangle 1"/>
          <p:cNvSpPr/>
          <p:nvPr/>
        </p:nvSpPr>
        <p:spPr>
          <a:xfrm>
            <a:off x="1554480" y="5394960"/>
            <a:ext cx="10515600" cy="13716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066800" y="274320"/>
            <a:ext cx="10058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Century" pitchFamily="18" charset="0"/>
              </a:rPr>
              <a:t>Vacation Rental &amp; </a:t>
            </a:r>
            <a:r>
              <a:rPr lang="en-US" sz="4400" dirty="0" err="1">
                <a:solidFill>
                  <a:schemeClr val="bg1"/>
                </a:solidFill>
                <a:latin typeface="Century" pitchFamily="18" charset="0"/>
              </a:rPr>
              <a:t>Homeshare</a:t>
            </a:r>
            <a:r>
              <a:rPr lang="en-US" sz="4400" dirty="0">
                <a:solidFill>
                  <a:schemeClr val="bg1"/>
                </a:solidFill>
                <a:latin typeface="Century" pitchFamily="18" charset="0"/>
              </a:rPr>
              <a:t> Workgroup</a:t>
            </a:r>
            <a:endParaRPr lang="en-US" sz="1200" dirty="0">
              <a:solidFill>
                <a:schemeClr val="bg1"/>
              </a:solidFill>
              <a:latin typeface="Century" pitchFamily="18" charset="0"/>
            </a:endParaRPr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3200" b="1" dirty="0">
                <a:solidFill>
                  <a:schemeClr val="bg1"/>
                </a:solidFill>
                <a:latin typeface="Century" pitchFamily="18" charset="0"/>
              </a:rPr>
              <a:t>Density measures others have implemented: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798320" y="5557540"/>
            <a:ext cx="1981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spc="56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OFFICE O</a:t>
            </a:r>
            <a:r>
              <a:rPr 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F</a:t>
            </a:r>
          </a:p>
          <a:p>
            <a:pPr algn="ctr"/>
            <a:r>
              <a:rPr lang="en-US" sz="2200" spc="1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SPECIA</a:t>
            </a:r>
            <a:r>
              <a:rPr lang="en-US" sz="2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L</a:t>
            </a:r>
          </a:p>
          <a:p>
            <a:pPr algn="ctr"/>
            <a:r>
              <a:rPr lang="en-US" sz="2000" spc="49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PROGRAM</a:t>
            </a:r>
            <a:r>
              <a:rPr 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S</a:t>
            </a:r>
            <a:endParaRPr lang="en-US" sz="2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w Cen MT" pitchFamily="34" charset="0"/>
            </a:endParaRPr>
          </a:p>
        </p:txBody>
      </p:sp>
      <p:sp>
        <p:nvSpPr>
          <p:cNvPr id="15" name="Content Placeholder 14">
            <a:extLst>
              <a:ext uri="{FF2B5EF4-FFF2-40B4-BE49-F238E27FC236}">
                <a16:creationId xmlns:a16="http://schemas.microsoft.com/office/drawing/2014/main" id="{6642D7BE-0291-85A6-419F-35585D6B5C4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endParaRPr lang="en-US" dirty="0"/>
          </a:p>
          <a:p>
            <a:pPr marL="1371600" lvl="2" indent="-457200">
              <a:buFont typeface="Arial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Century" pitchFamily="18" charset="0"/>
              </a:rPr>
              <a:t>Percentage of total household</a:t>
            </a:r>
          </a:p>
          <a:p>
            <a:pPr marL="1828800" lvl="3" indent="-457200">
              <a:buFont typeface="Arial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Century" pitchFamily="18" charset="0"/>
              </a:rPr>
              <a:t>10% - Yucca Valley</a:t>
            </a:r>
          </a:p>
          <a:p>
            <a:pPr marL="1828800" lvl="3" indent="-457200">
              <a:buFont typeface="Arial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Century" pitchFamily="18" charset="0"/>
              </a:rPr>
              <a:t>10% - Sonoma County</a:t>
            </a:r>
          </a:p>
          <a:p>
            <a:pPr marL="1371600" lvl="2" indent="-457200">
              <a:buFont typeface="Arial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Century" pitchFamily="18" charset="0"/>
              </a:rPr>
              <a:t>Percentage of census tract</a:t>
            </a:r>
          </a:p>
          <a:p>
            <a:pPr marL="1828800" lvl="3" indent="-457200">
              <a:buFont typeface="Arial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Century" pitchFamily="18" charset="0"/>
              </a:rPr>
              <a:t>3% </a:t>
            </a:r>
          </a:p>
          <a:p>
            <a:endParaRPr lang="en-US" dirty="0"/>
          </a:p>
        </p:txBody>
      </p:sp>
      <p:sp>
        <p:nvSpPr>
          <p:cNvPr id="16" name="Content Placeholder 15">
            <a:extLst>
              <a:ext uri="{FF2B5EF4-FFF2-40B4-BE49-F238E27FC236}">
                <a16:creationId xmlns:a16="http://schemas.microsoft.com/office/drawing/2014/main" id="{B59FFBE9-EFC4-9CD5-AA93-B27374571A9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endParaRPr lang="en-US" dirty="0"/>
          </a:p>
          <a:p>
            <a:r>
              <a:rPr lang="en-US" dirty="0">
                <a:solidFill>
                  <a:schemeClr val="bg1"/>
                </a:solidFill>
                <a:latin typeface="Century" panose="02040604050505020304" pitchFamily="18" charset="0"/>
              </a:rPr>
              <a:t>Vacation Rental cannot share property line</a:t>
            </a:r>
          </a:p>
          <a:p>
            <a:r>
              <a:rPr lang="en-US" dirty="0">
                <a:solidFill>
                  <a:schemeClr val="bg1"/>
                </a:solidFill>
                <a:latin typeface="Century" panose="02040604050505020304" pitchFamily="18" charset="0"/>
              </a:rPr>
              <a:t>Radius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Century" panose="02040604050505020304" pitchFamily="18" charset="0"/>
              </a:rPr>
              <a:t>100 ft</a:t>
            </a:r>
          </a:p>
        </p:txBody>
      </p:sp>
    </p:spTree>
    <p:extLst>
      <p:ext uri="{BB962C8B-B14F-4D97-AF65-F5344CB8AC3E}">
        <p14:creationId xmlns:p14="http://schemas.microsoft.com/office/powerpoint/2010/main" val="26191056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7620" y="0"/>
            <a:ext cx="12207240" cy="5303520"/>
          </a:xfrm>
          <a:prstGeom prst="rect">
            <a:avLst/>
          </a:prstGeom>
          <a:solidFill>
            <a:srgbClr val="6F77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91440" y="5394960"/>
            <a:ext cx="1371600" cy="1371600"/>
            <a:chOff x="1615440" y="5394960"/>
            <a:chExt cx="1371600" cy="1371600"/>
          </a:xfrm>
        </p:grpSpPr>
        <p:sp>
          <p:nvSpPr>
            <p:cNvPr id="4" name="Rectangle 3"/>
            <p:cNvSpPr/>
            <p:nvPr/>
          </p:nvSpPr>
          <p:spPr>
            <a:xfrm>
              <a:off x="1615440" y="5394960"/>
              <a:ext cx="1371600" cy="1371600"/>
            </a:xfrm>
            <a:prstGeom prst="rect">
              <a:avLst/>
            </a:prstGeom>
            <a:solidFill>
              <a:srgbClr val="37B1C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8" name="Picture 2"/>
            <p:cNvPicPr>
              <a:picLocks noChangeAspect="1" noChangeArrowheads="1"/>
            </p:cNvPicPr>
            <p:nvPr/>
          </p:nvPicPr>
          <p:blipFill>
            <a:blip r:embed="rId2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0" b="99278" l="0" r="100000"/>
                      </a14:imgEffect>
                      <a14:imgEffect>
                        <a14:saturation sat="2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06880" y="5486400"/>
              <a:ext cx="1188720" cy="1188720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</p:pic>
      </p:grpSp>
      <p:sp>
        <p:nvSpPr>
          <p:cNvPr id="2" name="Rectangle 1"/>
          <p:cNvSpPr/>
          <p:nvPr/>
        </p:nvSpPr>
        <p:spPr>
          <a:xfrm>
            <a:off x="1554480" y="5394960"/>
            <a:ext cx="10515600" cy="13716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066800" y="274320"/>
            <a:ext cx="10058400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Century" pitchFamily="18" charset="0"/>
              </a:rPr>
              <a:t>Vacation Rental &amp; </a:t>
            </a:r>
            <a:r>
              <a:rPr lang="en-US" sz="4400" dirty="0" err="1">
                <a:solidFill>
                  <a:schemeClr val="bg1"/>
                </a:solidFill>
                <a:latin typeface="Century" pitchFamily="18" charset="0"/>
              </a:rPr>
              <a:t>Homeshare</a:t>
            </a:r>
            <a:r>
              <a:rPr lang="en-US" sz="4400" dirty="0">
                <a:solidFill>
                  <a:schemeClr val="bg1"/>
                </a:solidFill>
                <a:latin typeface="Century" pitchFamily="18" charset="0"/>
              </a:rPr>
              <a:t> Workgroup</a:t>
            </a:r>
            <a:endParaRPr lang="en-US" sz="1200" dirty="0">
              <a:solidFill>
                <a:schemeClr val="bg1"/>
              </a:solidFill>
              <a:latin typeface="Century" pitchFamily="18" charset="0"/>
            </a:endParaRPr>
          </a:p>
          <a:p>
            <a:pPr algn="ctr"/>
            <a:endParaRPr lang="en-US" sz="1200" dirty="0">
              <a:solidFill>
                <a:schemeClr val="bg1"/>
              </a:solidFill>
              <a:latin typeface="Century" pitchFamily="18" charset="0"/>
            </a:endParaRPr>
          </a:p>
          <a:p>
            <a:pPr lvl="1"/>
            <a:r>
              <a:rPr lang="en-US" sz="3200" dirty="0">
                <a:solidFill>
                  <a:schemeClr val="bg1"/>
                </a:solidFill>
                <a:latin typeface="Century" pitchFamily="18" charset="0"/>
              </a:rPr>
              <a:t>Outlook: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latin typeface="Century" pitchFamily="18" charset="0"/>
              </a:rPr>
              <a:t>Recommendations submitted to Council on October 13, 2022</a:t>
            </a:r>
          </a:p>
          <a:p>
            <a:pPr marL="1371600" lvl="2" indent="-457200">
              <a:buFont typeface="Arial" pitchFamily="34" charset="0"/>
              <a:buChar char="•"/>
            </a:pPr>
            <a:endParaRPr lang="en-US" sz="3200" dirty="0">
              <a:solidFill>
                <a:schemeClr val="bg1"/>
              </a:solidFill>
              <a:latin typeface="Century" pitchFamily="18" charset="0"/>
            </a:endParaRPr>
          </a:p>
          <a:p>
            <a:pPr marL="914400" lvl="1" indent="-457200">
              <a:buFont typeface="Arial" pitchFamily="34" charset="0"/>
              <a:buChar char="•"/>
            </a:pPr>
            <a:endParaRPr lang="en-US" sz="3200" dirty="0">
              <a:solidFill>
                <a:schemeClr val="bg1"/>
              </a:solidFill>
              <a:latin typeface="Century" pitchFamily="18" charset="0"/>
            </a:endParaRPr>
          </a:p>
          <a:p>
            <a:pPr lvl="2"/>
            <a:endParaRPr lang="en-US" sz="3200" i="1" u="sng" dirty="0">
              <a:solidFill>
                <a:schemeClr val="bg1"/>
              </a:solidFill>
              <a:latin typeface="Century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798320" y="5557540"/>
            <a:ext cx="1981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spc="56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OFFICE O</a:t>
            </a:r>
            <a:r>
              <a:rPr 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F</a:t>
            </a:r>
          </a:p>
          <a:p>
            <a:pPr algn="ctr"/>
            <a:r>
              <a:rPr lang="en-US" sz="2200" spc="1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SPECIA</a:t>
            </a:r>
            <a:r>
              <a:rPr lang="en-US" sz="2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L</a:t>
            </a:r>
          </a:p>
          <a:p>
            <a:pPr algn="ctr"/>
            <a:r>
              <a:rPr lang="en-US" sz="2000" spc="49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PROGRAM</a:t>
            </a:r>
            <a:r>
              <a:rPr 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S</a:t>
            </a:r>
            <a:endParaRPr lang="en-US" sz="2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w Cen M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87722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9">
      <a:dk1>
        <a:sysClr val="windowText" lastClr="000000"/>
      </a:dk1>
      <a:lt1>
        <a:sysClr val="window" lastClr="FFFFFF"/>
      </a:lt1>
      <a:dk2>
        <a:srgbClr val="FE8637"/>
      </a:dk2>
      <a:lt2>
        <a:srgbClr val="FFF39D"/>
      </a:lt2>
      <a:accent1>
        <a:srgbClr val="BEEDFF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3573</TotalTime>
  <Words>349</Words>
  <Application>Microsoft Office PowerPoint</Application>
  <PresentationFormat>Widescreen</PresentationFormat>
  <Paragraphs>130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Century</vt:lpstr>
      <vt:lpstr>Tw Cen MT</vt:lpstr>
      <vt:lpstr>Office Theme</vt:lpstr>
      <vt:lpstr>Vacation Rental &amp; Homeshare Workgroup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Flinn Fagg</dc:creator>
  <cp:lastModifiedBy>Patrick Clifford</cp:lastModifiedBy>
  <cp:revision>164</cp:revision>
  <cp:lastPrinted>2015-10-14T14:46:02Z</cp:lastPrinted>
  <dcterms:created xsi:type="dcterms:W3CDTF">2015-03-24T15:30:23Z</dcterms:created>
  <dcterms:modified xsi:type="dcterms:W3CDTF">2022-07-19T03:49:44Z</dcterms:modified>
</cp:coreProperties>
</file>