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396" r:id="rId2"/>
    <p:sldId id="391" r:id="rId3"/>
    <p:sldId id="397" r:id="rId4"/>
    <p:sldId id="400" r:id="rId5"/>
    <p:sldId id="401" r:id="rId6"/>
    <p:sldId id="402" r:id="rId7"/>
    <p:sldId id="403" r:id="rId8"/>
    <p:sldId id="404" r:id="rId9"/>
    <p:sldId id="395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7B1C9"/>
    <a:srgbClr val="3399FF"/>
    <a:srgbClr val="33CCFF"/>
    <a:srgbClr val="66FFFF"/>
    <a:srgbClr val="89C7DD"/>
    <a:srgbClr val="6F777F"/>
    <a:srgbClr val="66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6F479D8-DEA8-4E20-B4A4-253030D488E6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A7BE407-4A04-4B8C-B156-82DEEC085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63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7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2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7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4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6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5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2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7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desertsun.com/story/money/business/tourism/2019/01/25/new-hotels-bringing-unique-brands-2270-more-rooms-to-coachella-valley/2525631002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psgeneralplan.com/documen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1C761D8-9928-90DE-903D-3EDBE43D8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Vacation Rental &amp; </a:t>
            </a:r>
            <a:r>
              <a:rPr lang="en-US" dirty="0" err="1">
                <a:solidFill>
                  <a:schemeClr val="bg1"/>
                </a:solidFill>
                <a:latin typeface="Century" panose="02040604050505020304" pitchFamily="18" charset="0"/>
              </a:rPr>
              <a:t>Homeshare</a:t>
            </a:r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 Workgroup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0DFB6838-D5D3-4E07-78D4-EE232FC1D3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August 9, 2022, Density Discussion Continued</a:t>
            </a:r>
          </a:p>
        </p:txBody>
      </p:sp>
    </p:spTree>
    <p:extLst>
      <p:ext uri="{BB962C8B-B14F-4D97-AF65-F5344CB8AC3E}">
        <p14:creationId xmlns:p14="http://schemas.microsoft.com/office/powerpoint/2010/main" val="315077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Last meeting staff was asked to bring back: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Updated Vacation Rental numbers in neighborhoods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Present trends about growth of applications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Present Condo Data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Present Statistics for Hotels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Updated Census numbers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Scenarios based measures</a:t>
            </a:r>
          </a:p>
          <a:p>
            <a:pPr lvl="2"/>
            <a:endParaRPr lang="en-US" sz="3200" i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5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Exhibit (1) in packet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As of 7.28.22 – 2,445 Vacation Rentals/</a:t>
            </a:r>
            <a:r>
              <a:rPr lang="en-US" sz="28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377 Condos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2,068 non-condos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Gene Autry and Demuth Park seen largest unit increase (63)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Desert Highland Gateway largest percentage increase (1,000)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Racquet Club Estates has largest % of VR to HH (38.5%) (208)</a:t>
            </a: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Update on Vacation Rental and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data in neighborhoods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5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Exhibit (2) in packet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Average 14 to 15 new applications a week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Average 6 to 7 closures a week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Average 61 pending applications a week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New apps and closure trend together, sideways with exception to July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Update on Applications Received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10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Update on Condominiums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CE8BBF0-00DC-B45D-D887-5E800ADA52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Exhibit (3) in packet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377 Condos registered as a Vacation Rental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142 – 1 bedrooms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142 beds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199 – 2 bedrooms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398 beds</a:t>
            </a:r>
          </a:p>
          <a:p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AC1DE89-AD8B-2639-1561-A27A9A75CA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Approximately 40 HOA’s permitting STR use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34 – 3 bedrooms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102 beds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2 – 4 bedrooms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8 beds</a:t>
            </a:r>
          </a:p>
          <a:p>
            <a:pPr marL="571500" indent="-457200"/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650 total beds</a:t>
            </a: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8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Hotel Information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CE8BBF0-00DC-B45D-D887-5E800ADA52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solidFill>
                  <a:schemeClr val="bg1"/>
                </a:solidFill>
                <a:latin typeface="Century" pitchFamily="18" charset="0"/>
              </a:rPr>
              <a:t>Exhibit (4) in packet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bg1"/>
                </a:solidFill>
                <a:latin typeface="Century" pitchFamily="18" charset="0"/>
              </a:rPr>
              <a:t>Information based on a 2019 Desert Sun report sourced from </a:t>
            </a:r>
            <a:r>
              <a:rPr lang="en-US" sz="2700" dirty="0">
                <a:solidFill>
                  <a:schemeClr val="bg1"/>
                </a:solidFill>
                <a:latin typeface="Century" pitchFamily="18" charset="0"/>
                <a:hlinkClick r:id="rId4"/>
              </a:rPr>
              <a:t>CVB</a:t>
            </a:r>
            <a:endParaRPr lang="en-US" sz="27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AC1DE89-AD8B-2639-1561-A27A9A75CA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14,884 beds in Coachella Valley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2,266 planned</a:t>
            </a:r>
          </a:p>
          <a:p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5,684 beds in Palm Springs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527 planned </a:t>
            </a: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28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Census Information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CE8BBF0-00DC-B45D-D887-5E800ADA5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9982200" cy="4525963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chemeClr val="bg1"/>
                </a:solidFill>
                <a:latin typeface="Century" pitchFamily="18" charset="0"/>
              </a:rPr>
              <a:t>Exhibit (5) in packet. </a:t>
            </a:r>
            <a:r>
              <a:rPr lang="en-US" sz="1100" dirty="0">
                <a:solidFill>
                  <a:schemeClr val="bg1"/>
                </a:solidFill>
                <a:latin typeface="Century" pitchFamily="18" charset="0"/>
              </a:rPr>
              <a:t>*From Palm Springs Housing Element. </a:t>
            </a:r>
            <a:r>
              <a:rPr lang="en-US" sz="1100" dirty="0">
                <a:solidFill>
                  <a:schemeClr val="accent1">
                    <a:lumMod val="90000"/>
                  </a:schemeClr>
                </a:solidFill>
                <a:latin typeface="Century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https://www.psgeneralplan.com/documents</a:t>
            </a:r>
            <a:r>
              <a:rPr lang="en-US" sz="1100" dirty="0">
                <a:solidFill>
                  <a:schemeClr val="accent1">
                    <a:lumMod val="90000"/>
                  </a:schemeClr>
                </a:solidFill>
                <a:latin typeface="Century" pitchFamily="18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E132D8-62B3-D709-8D42-324294CD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671433"/>
              </p:ext>
            </p:extLst>
          </p:nvPr>
        </p:nvGraphicFramePr>
        <p:xfrm>
          <a:off x="2684780" y="2157101"/>
          <a:ext cx="5791200" cy="3100699"/>
        </p:xfrm>
        <a:graphic>
          <a:graphicData uri="http://schemas.openxmlformats.org/drawingml/2006/table">
            <a:tbl>
              <a:tblPr/>
              <a:tblGrid>
                <a:gridCol w="1194143">
                  <a:extLst>
                    <a:ext uri="{9D8B030D-6E8A-4147-A177-3AD203B41FA5}">
                      <a16:colId xmlns:a16="http://schemas.microsoft.com/office/drawing/2014/main" val="3327160117"/>
                    </a:ext>
                  </a:extLst>
                </a:gridCol>
                <a:gridCol w="2692674">
                  <a:extLst>
                    <a:ext uri="{9D8B030D-6E8A-4147-A177-3AD203B41FA5}">
                      <a16:colId xmlns:a16="http://schemas.microsoft.com/office/drawing/2014/main" val="1475840954"/>
                    </a:ext>
                  </a:extLst>
                </a:gridCol>
                <a:gridCol w="1904383">
                  <a:extLst>
                    <a:ext uri="{9D8B030D-6E8A-4147-A177-3AD203B41FA5}">
                      <a16:colId xmlns:a16="http://schemas.microsoft.com/office/drawing/2014/main" val="3823307499"/>
                    </a:ext>
                  </a:extLst>
                </a:gridCol>
              </a:tblGrid>
              <a:tr h="490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VR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38094"/>
                  </a:ext>
                </a:extLst>
              </a:tr>
              <a:tr h="515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Condo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44037"/>
                  </a:ext>
                </a:extLst>
              </a:tr>
              <a:tr h="515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943480"/>
                  </a:ext>
                </a:extLst>
              </a:tr>
              <a:tr h="490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Household 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VR% 7.18.22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956555"/>
                  </a:ext>
                </a:extLst>
              </a:tr>
              <a:tr h="490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22,210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634071"/>
                  </a:ext>
                </a:extLst>
              </a:tr>
              <a:tr h="598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13,511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135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Scenario Based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660C95-1575-9C02-5F95-F62FA8877A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Attachment 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 7% cap would allow 2,500 rentals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 6% cap would allow 2,143 rentals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These are approximate and also include housing areas, such as </a:t>
            </a:r>
            <a:r>
              <a:rPr lang="en-US" dirty="0" err="1">
                <a:solidFill>
                  <a:schemeClr val="bg1"/>
                </a:solidFill>
              </a:rPr>
              <a:t>Escena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3"/>
            <a:r>
              <a:rPr lang="en-US" dirty="0">
                <a:solidFill>
                  <a:schemeClr val="bg1"/>
                </a:solidFill>
              </a:rPr>
              <a:t>Excluding these would reduce cap up to 214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AC1DE89-AD8B-2639-1561-A27A9A75CA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Attach</a:t>
            </a:r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ment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A radius measure would eliminate based on a distance measure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100’ radius 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300’ radius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Total number would vary depending on lot sizes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7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Outlook: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Ordinance revisions first </a:t>
            </a:r>
            <a:r>
              <a:rPr lang="en-US" sz="3200">
                <a:solidFill>
                  <a:schemeClr val="bg1"/>
                </a:solidFill>
                <a:latin typeface="Century" pitchFamily="18" charset="0"/>
              </a:rPr>
              <a:t>meeting – Oct 27</a:t>
            </a:r>
            <a:r>
              <a:rPr lang="en-US" sz="3200" baseline="30000">
                <a:solidFill>
                  <a:schemeClr val="bg1"/>
                </a:solidFill>
                <a:latin typeface="Century" pitchFamily="18" charset="0"/>
              </a:rPr>
              <a:t>th</a:t>
            </a:r>
            <a:endParaRPr lang="en-US" sz="320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marL="1371600" lvl="2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lvl="2"/>
            <a:endParaRPr lang="en-US" sz="3200" i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7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FE8637"/>
      </a:dk2>
      <a:lt2>
        <a:srgbClr val="FFF39D"/>
      </a:lt2>
      <a:accent1>
        <a:srgbClr val="BEEDFF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</TotalTime>
  <Words>439</Words>
  <Application>Microsoft Office PowerPoint</Application>
  <PresentationFormat>Widescreen</PresentationFormat>
  <Paragraphs>145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</vt:lpstr>
      <vt:lpstr>Tw Cen MT</vt:lpstr>
      <vt:lpstr>Office Theme</vt:lpstr>
      <vt:lpstr>Vacation Rental &amp; Homeshare Workgroup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Flinn Fagg</dc:creator>
  <cp:lastModifiedBy>Patrick Clifford</cp:lastModifiedBy>
  <cp:revision>175</cp:revision>
  <cp:lastPrinted>2015-10-14T14:46:02Z</cp:lastPrinted>
  <dcterms:created xsi:type="dcterms:W3CDTF">2015-03-24T15:30:23Z</dcterms:created>
  <dcterms:modified xsi:type="dcterms:W3CDTF">2022-08-09T21:11:53Z</dcterms:modified>
</cp:coreProperties>
</file>