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396" r:id="rId2"/>
    <p:sldId id="391" r:id="rId3"/>
    <p:sldId id="405" r:id="rId4"/>
    <p:sldId id="406" r:id="rId5"/>
    <p:sldId id="400" r:id="rId6"/>
    <p:sldId id="407" r:id="rId7"/>
    <p:sldId id="401" r:id="rId8"/>
    <p:sldId id="402" r:id="rId9"/>
    <p:sldId id="395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7B1C9"/>
    <a:srgbClr val="3399FF"/>
    <a:srgbClr val="33CCFF"/>
    <a:srgbClr val="66FFFF"/>
    <a:srgbClr val="89C7DD"/>
    <a:srgbClr val="6F777F"/>
    <a:srgbClr val="66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trickc\Desktop\CONTRACT%20SUMMA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trickc\Desktop\CONTRACT%20SUMMA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Frequency of owner contract summary submissions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'Owner Pivot'!$I$73:$I$81</c:f>
              <c:strCache>
                <c:ptCount val="9"/>
                <c:pt idx="0">
                  <c:v>less than or equal to 4</c:v>
                </c:pt>
                <c:pt idx="1">
                  <c:v>Between 5-8</c:v>
                </c:pt>
                <c:pt idx="2">
                  <c:v>Between 9-12</c:v>
                </c:pt>
                <c:pt idx="3">
                  <c:v>Between 13-16</c:v>
                </c:pt>
                <c:pt idx="4">
                  <c:v>Between 17-20</c:v>
                </c:pt>
                <c:pt idx="5">
                  <c:v>Between 21-24</c:v>
                </c:pt>
                <c:pt idx="6">
                  <c:v>Between 25-28</c:v>
                </c:pt>
                <c:pt idx="7">
                  <c:v>Between 29-32</c:v>
                </c:pt>
                <c:pt idx="8">
                  <c:v>Between 33-36</c:v>
                </c:pt>
              </c:strCache>
            </c:strRef>
          </c:cat>
          <c:val>
            <c:numRef>
              <c:f>'Owner Pivot'!$J$73:$J$81</c:f>
              <c:numCache>
                <c:formatCode>General</c:formatCode>
                <c:ptCount val="9"/>
                <c:pt idx="0">
                  <c:v>280</c:v>
                </c:pt>
                <c:pt idx="1">
                  <c:v>97</c:v>
                </c:pt>
                <c:pt idx="2">
                  <c:v>86</c:v>
                </c:pt>
                <c:pt idx="3">
                  <c:v>90</c:v>
                </c:pt>
                <c:pt idx="4">
                  <c:v>92</c:v>
                </c:pt>
                <c:pt idx="5">
                  <c:v>109</c:v>
                </c:pt>
                <c:pt idx="6">
                  <c:v>109</c:v>
                </c:pt>
                <c:pt idx="7">
                  <c:v>117</c:v>
                </c:pt>
                <c:pt idx="8">
                  <c:v>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AC-44FE-BDA4-E56ACD484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850832440"/>
        <c:axId val="850836704"/>
        <c:axId val="0"/>
      </c:bar3DChart>
      <c:catAx>
        <c:axId val="85083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836704"/>
        <c:crosses val="autoZero"/>
        <c:auto val="1"/>
        <c:lblAlgn val="ctr"/>
        <c:lblOffset val="100"/>
        <c:noMultiLvlLbl val="0"/>
      </c:catAx>
      <c:valAx>
        <c:axId val="85083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832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Frequency of agency contract summary submissions</a:t>
            </a:r>
          </a:p>
        </c:rich>
      </c:tx>
      <c:layout>
        <c:manualLayout>
          <c:xMode val="edge"/>
          <c:yMode val="edge"/>
          <c:x val="0.1663124801707479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'Agency Pivot'!$I$50:$I$58</c:f>
              <c:strCache>
                <c:ptCount val="9"/>
                <c:pt idx="0">
                  <c:v>less than or equal to 4</c:v>
                </c:pt>
                <c:pt idx="1">
                  <c:v>Between 5-8</c:v>
                </c:pt>
                <c:pt idx="2">
                  <c:v>Between 9-12</c:v>
                </c:pt>
                <c:pt idx="3">
                  <c:v>Between 13-16</c:v>
                </c:pt>
                <c:pt idx="4">
                  <c:v>Between 17-20</c:v>
                </c:pt>
                <c:pt idx="5">
                  <c:v>Between 21-24</c:v>
                </c:pt>
                <c:pt idx="6">
                  <c:v>Between 25-28</c:v>
                </c:pt>
                <c:pt idx="7">
                  <c:v>Between 29-32</c:v>
                </c:pt>
                <c:pt idx="8">
                  <c:v>Between 33-36</c:v>
                </c:pt>
              </c:strCache>
            </c:strRef>
          </c:cat>
          <c:val>
            <c:numRef>
              <c:f>'Agency Pivot'!$J$50:$J$58</c:f>
              <c:numCache>
                <c:formatCode>General</c:formatCode>
                <c:ptCount val="9"/>
                <c:pt idx="0">
                  <c:v>235</c:v>
                </c:pt>
                <c:pt idx="1">
                  <c:v>70</c:v>
                </c:pt>
                <c:pt idx="2">
                  <c:v>69</c:v>
                </c:pt>
                <c:pt idx="3">
                  <c:v>98</c:v>
                </c:pt>
                <c:pt idx="4">
                  <c:v>113</c:v>
                </c:pt>
                <c:pt idx="5">
                  <c:v>129</c:v>
                </c:pt>
                <c:pt idx="6">
                  <c:v>135</c:v>
                </c:pt>
                <c:pt idx="7">
                  <c:v>157</c:v>
                </c:pt>
                <c:pt idx="8">
                  <c:v>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26-4073-B357-A32391E410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772374712"/>
        <c:axId val="772377664"/>
        <c:axId val="0"/>
      </c:bar3DChart>
      <c:catAx>
        <c:axId val="772374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2377664"/>
        <c:crosses val="autoZero"/>
        <c:auto val="1"/>
        <c:lblAlgn val="ctr"/>
        <c:lblOffset val="100"/>
        <c:noMultiLvlLbl val="0"/>
      </c:catAx>
      <c:valAx>
        <c:axId val="77237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2374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16F479D8-DEA8-4E20-B4A4-253030D488E6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A7BE407-4A04-4B8C-B156-82DEEC085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63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17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66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2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7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74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6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5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2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9FB9-F9B2-4AB6-B51F-F98AF8566CE6}" type="datetimeFigureOut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FA6E1-435C-4A24-A8B4-6FC00596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7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1C761D8-9928-90DE-903D-3EDBE43D8C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Vacation Rental &amp; </a:t>
            </a:r>
            <a:r>
              <a:rPr lang="en-US" dirty="0" err="1">
                <a:solidFill>
                  <a:schemeClr val="bg1"/>
                </a:solidFill>
                <a:latin typeface="Century" panose="02040604050505020304" pitchFamily="18" charset="0"/>
              </a:rPr>
              <a:t>Homeshare</a:t>
            </a:r>
            <a:r>
              <a:rPr lang="en-US" dirty="0">
                <a:solidFill>
                  <a:schemeClr val="bg1"/>
                </a:solidFill>
                <a:latin typeface="Century" panose="02040604050505020304" pitchFamily="18" charset="0"/>
              </a:rPr>
              <a:t> Workgroup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0DFB6838-D5D3-4E07-78D4-EE232FC1D3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August 9, 2022, Ancillary Use Discussion</a:t>
            </a:r>
          </a:p>
        </p:txBody>
      </p:sp>
    </p:spTree>
    <p:extLst>
      <p:ext uri="{BB962C8B-B14F-4D97-AF65-F5344CB8AC3E}">
        <p14:creationId xmlns:p14="http://schemas.microsoft.com/office/powerpoint/2010/main" val="3150770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entury" pitchFamily="18" charset="0"/>
              </a:rPr>
              <a:t>Ordinance 1918 – 5.25.020 Findings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Vacation Rentals and </a:t>
            </a:r>
            <a:r>
              <a:rPr lang="en-US" sz="20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Homesharing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are similar in character and use as hotels and other commercial short term uses and can only be permitted in single-family or multi-family zones if such uses are </a:t>
            </a:r>
            <a:r>
              <a:rPr lang="en-US" sz="2000" b="0" i="0" u="sng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ancillary and secondary 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to the residential use of property</a:t>
            </a:r>
            <a:r>
              <a:rPr lang="en-US" sz="3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i="0" u="sng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This Ordinance confirms Vacation Rentals and </a:t>
            </a:r>
            <a:r>
              <a:rPr lang="en-US" sz="2000" b="0" i="0" u="sng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Homesharing</a:t>
            </a:r>
            <a:r>
              <a:rPr lang="en-US" sz="2000" b="0" i="0" u="sng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as ancillary and secondary uses of residential property in the City.</a:t>
            </a:r>
            <a:endParaRPr lang="en-US" sz="2000" b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151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entury" pitchFamily="18" charset="0"/>
              </a:rPr>
              <a:t>Ordinance 1918 – 5.25.020 Findings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This Chapter provides a permitting process and imposes operational requirements consistent with the ancillary and secondary status of Vacation Rentals and </a:t>
            </a:r>
            <a:r>
              <a:rPr lang="en-US" sz="20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Homesharing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for the purpose of minimizing the potential adverse impacts of transient uses on residential neighborhoods.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b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64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  <a:latin typeface="Century" pitchFamily="18" charset="0"/>
              </a:rPr>
              <a:t>What are the current operational requirements consistent with ancillary and secondary status?</a:t>
            </a:r>
            <a:endParaRPr lang="en-US" sz="20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b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D9EC887-4893-41EC-EADA-8CD7A7894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" y="2730860"/>
            <a:ext cx="5386917" cy="395128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Contract limitations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32 contracts per year, plus 4 in 3</a:t>
            </a:r>
            <a:r>
              <a:rPr lang="en-US" baseline="30000" dirty="0">
                <a:solidFill>
                  <a:schemeClr val="bg1"/>
                </a:solidFill>
              </a:rPr>
              <a:t>rd</a:t>
            </a:r>
            <a:r>
              <a:rPr lang="en-US" dirty="0">
                <a:solidFill>
                  <a:schemeClr val="bg1"/>
                </a:solidFill>
              </a:rPr>
              <a:t> quarter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F3046D6F-7409-64A9-11DE-CD5E026A1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5486" y="2730860"/>
            <a:ext cx="5389033" cy="395128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Disclosure that </a:t>
            </a:r>
            <a:r>
              <a:rPr lang="en-US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any applicable conditions, covenants, or other restrictions on real property.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2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From the March study session </a:t>
            </a: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Century" pitchFamily="18" charset="0"/>
              </a:rPr>
              <a:t>Vacation Rental &amp; Homeshare Workgroup</a:t>
            </a:r>
            <a:endParaRPr lang="en-US" sz="8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Contract Summary - Owner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3C1412A-5BE7-C644-6BE7-FA457D0D1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9363"/>
              </p:ext>
            </p:extLst>
          </p:nvPr>
        </p:nvGraphicFramePr>
        <p:xfrm>
          <a:off x="176716" y="2001975"/>
          <a:ext cx="6174740" cy="2788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4484">
                  <a:extLst>
                    <a:ext uri="{9D8B030D-6E8A-4147-A177-3AD203B41FA5}">
                      <a16:colId xmlns:a16="http://schemas.microsoft.com/office/drawing/2014/main" val="348965911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00346913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4704357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714308595"/>
                    </a:ext>
                  </a:extLst>
                </a:gridCol>
                <a:gridCol w="712656">
                  <a:extLst>
                    <a:ext uri="{9D8B030D-6E8A-4147-A177-3AD203B41FA5}">
                      <a16:colId xmlns:a16="http://schemas.microsoft.com/office/drawing/2014/main" val="973173986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Contract Summary Cancellation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Contract Summary Submissions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Net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72577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Grand Total Owner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740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23,496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24,236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22,756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86513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Unique ID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1,220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6478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Average Submission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18.65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21725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Median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19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35918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Average day length of Stay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48821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Average occupancy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4.69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27591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AFE65A11-C3D4-42B0-B3C5-C02ACE037B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1030854"/>
              </p:ext>
            </p:extLst>
          </p:nvPr>
        </p:nvGraphicFramePr>
        <p:xfrm>
          <a:off x="6413772" y="2001975"/>
          <a:ext cx="5682436" cy="2788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65101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From the March study session</a:t>
            </a: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Century" pitchFamily="18" charset="0"/>
              </a:rPr>
              <a:t>Vacation Rental &amp; Homeshare Workgroup</a:t>
            </a:r>
            <a:endParaRPr lang="en-US" sz="8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Contract Summary - Agency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97DEF42-56AA-1062-8DED-777D454B1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132504"/>
              </p:ext>
            </p:extLst>
          </p:nvPr>
        </p:nvGraphicFramePr>
        <p:xfrm>
          <a:off x="33391" y="2001974"/>
          <a:ext cx="6226175" cy="31779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1375">
                  <a:extLst>
                    <a:ext uri="{9D8B030D-6E8A-4147-A177-3AD203B41FA5}">
                      <a16:colId xmlns:a16="http://schemas.microsoft.com/office/drawing/2014/main" val="207099701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882072089"/>
                    </a:ext>
                  </a:extLst>
                </a:gridCol>
                <a:gridCol w="1428750">
                  <a:extLst>
                    <a:ext uri="{9D8B030D-6E8A-4147-A177-3AD203B41FA5}">
                      <a16:colId xmlns:a16="http://schemas.microsoft.com/office/drawing/2014/main" val="125934078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629530387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2520273585"/>
                    </a:ext>
                  </a:extLst>
                </a:gridCol>
              </a:tblGrid>
              <a:tr h="7091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Contract Summary Cancellation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Contract Summary Submissions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Net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7587075"/>
                  </a:ext>
                </a:extLst>
              </a:tr>
              <a:tr h="346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Grand Total - Agency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1,560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23,515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25,075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21,955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2786398"/>
                  </a:ext>
                </a:extLst>
              </a:tr>
              <a:tr h="346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 Unique ID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1,162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348192"/>
                  </a:ext>
                </a:extLst>
              </a:tr>
              <a:tr h="346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Average Submissions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18.89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704009"/>
                  </a:ext>
                </a:extLst>
              </a:tr>
              <a:tr h="346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Median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20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733620"/>
                  </a:ext>
                </a:extLst>
              </a:tr>
              <a:tr h="346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Average day length of Stay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56392"/>
                  </a:ext>
                </a:extLst>
              </a:tr>
              <a:tr h="346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Average occupancy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4.68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024620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E45AFA74-5860-4E6C-9859-0F3528808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1961104"/>
              </p:ext>
            </p:extLst>
          </p:nvPr>
        </p:nvGraphicFramePr>
        <p:xfrm>
          <a:off x="6300576" y="2001974"/>
          <a:ext cx="5769503" cy="3177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7530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Century" pitchFamily="18" charset="0"/>
              </a:rPr>
              <a:t>Vacation Rental &amp; Homeshare Workgroup</a:t>
            </a:r>
            <a:endParaRPr lang="en-US" sz="8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Conditions, Covenants or Restrictions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CE8BBF0-00DC-B45D-D887-5E800ADA52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Currently disclosed on application by owner</a:t>
            </a:r>
          </a:p>
          <a:p>
            <a:r>
              <a:rPr lang="en-US" dirty="0">
                <a:solidFill>
                  <a:schemeClr val="bg1"/>
                </a:solidFill>
              </a:rPr>
              <a:t>Most common are HOA CC&amp;R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Required to provide letter annually stating the STR use does not violate CC&amp;R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AC1DE89-AD8B-2639-1561-A27A9A75CA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Century" pitchFamily="18" charset="0"/>
              </a:rPr>
              <a:t>Uncommon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Deed restrictions, but no HOA</a:t>
            </a:r>
          </a:p>
          <a:p>
            <a:pPr lvl="2"/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Example (Andreas Pointe)</a:t>
            </a:r>
          </a:p>
          <a:p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Other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Century" pitchFamily="18" charset="0"/>
              </a:rPr>
              <a:t>Restrictions set by mortgage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587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Century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>
                <a:solidFill>
                  <a:schemeClr val="bg1"/>
                </a:solidFill>
                <a:latin typeface="Century" pitchFamily="18" charset="0"/>
              </a:rPr>
              <a:t>Vacation Rental &amp; Homeshare Workgroup</a:t>
            </a:r>
            <a:endParaRPr lang="en-US" sz="800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Discussion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Century" pitchFamily="18" charset="0"/>
              </a:rPr>
              <a:t>Topics identified by Council, citizen feed back and other municipalities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DCE8BBF0-00DC-B45D-D887-5E800ADA52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Contract Summary limits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32+4 accurate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Reduce?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Increase?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No change</a:t>
            </a:r>
          </a:p>
          <a:p>
            <a:r>
              <a:rPr lang="en-US" sz="2000" dirty="0">
                <a:solidFill>
                  <a:schemeClr val="bg1"/>
                </a:solidFill>
              </a:rPr>
              <a:t>Minimum night stays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2 nights ( Dana Point, Oceanside, Orange)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3 nights (Anaheim)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7 nights (Solana Beach)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CAC1DE89-AD8B-2639-1561-A27A9A75CA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entury" pitchFamily="18" charset="0"/>
              </a:rPr>
              <a:t>Increase staff process to include review of lender specific restrictions</a:t>
            </a:r>
          </a:p>
          <a:p>
            <a:r>
              <a:rPr lang="en-US" sz="2000" dirty="0">
                <a:solidFill>
                  <a:schemeClr val="bg1"/>
                </a:solidFill>
                <a:latin typeface="Century" pitchFamily="18" charset="0"/>
              </a:rPr>
              <a:t>Owner occupancy requirement</a:t>
            </a:r>
          </a:p>
          <a:p>
            <a:endParaRPr lang="en-US" sz="2000" dirty="0">
              <a:solidFill>
                <a:schemeClr val="bg1"/>
              </a:solidFill>
              <a:latin typeface="Century" pitchFamily="18" charset="0"/>
            </a:endParaRPr>
          </a:p>
          <a:p>
            <a:r>
              <a:rPr lang="en-US" sz="2000" dirty="0">
                <a:solidFill>
                  <a:schemeClr val="bg1"/>
                </a:solidFill>
                <a:latin typeface="Century" pitchFamily="18" charset="0"/>
              </a:rPr>
              <a:t>According to </a:t>
            </a:r>
            <a:r>
              <a:rPr lang="en-US" sz="2000" dirty="0" err="1">
                <a:solidFill>
                  <a:schemeClr val="bg1"/>
                </a:solidFill>
                <a:latin typeface="Century" pitchFamily="18" charset="0"/>
              </a:rPr>
              <a:t>Airdna</a:t>
            </a:r>
            <a:endParaRPr lang="en-US" sz="2000" dirty="0">
              <a:solidFill>
                <a:schemeClr val="bg1"/>
              </a:solidFill>
              <a:latin typeface="Century" pitchFamily="18" charset="0"/>
            </a:endParaRPr>
          </a:p>
          <a:p>
            <a:pPr lvl="1"/>
            <a:r>
              <a:rPr lang="en-US" sz="1600" dirty="0">
                <a:solidFill>
                  <a:schemeClr val="bg1"/>
                </a:solidFill>
                <a:latin typeface="Century" pitchFamily="18" charset="0"/>
              </a:rPr>
              <a:t>18% 1-night stay</a:t>
            </a:r>
          </a:p>
          <a:p>
            <a:pPr lvl="1"/>
            <a:r>
              <a:rPr lang="en-US" sz="1600" dirty="0">
                <a:solidFill>
                  <a:schemeClr val="bg1"/>
                </a:solidFill>
                <a:latin typeface="Century" pitchFamily="18" charset="0"/>
              </a:rPr>
              <a:t>25%  2-night stay</a:t>
            </a:r>
          </a:p>
          <a:p>
            <a:pPr lvl="1"/>
            <a:r>
              <a:rPr lang="en-US" sz="1600" dirty="0">
                <a:solidFill>
                  <a:schemeClr val="bg1"/>
                </a:solidFill>
                <a:latin typeface="Century" pitchFamily="18" charset="0"/>
              </a:rPr>
              <a:t>21% 3-night stay</a:t>
            </a:r>
          </a:p>
          <a:p>
            <a:pPr lvl="1"/>
            <a:r>
              <a:rPr lang="en-US" sz="1600" dirty="0">
                <a:solidFill>
                  <a:schemeClr val="bg1"/>
                </a:solidFill>
                <a:latin typeface="Century" pitchFamily="18" charset="0"/>
              </a:rPr>
              <a:t>14% 4-6 night stay</a:t>
            </a:r>
          </a:p>
          <a:p>
            <a:pPr lvl="1"/>
            <a:r>
              <a:rPr lang="en-US" sz="1600" dirty="0">
                <a:solidFill>
                  <a:schemeClr val="bg1"/>
                </a:solidFill>
                <a:latin typeface="Century" pitchFamily="18" charset="0"/>
              </a:rPr>
              <a:t>15% 7-29 night stay</a:t>
            </a:r>
          </a:p>
          <a:p>
            <a:pPr lvl="1"/>
            <a:r>
              <a:rPr lang="en-US" sz="1600" dirty="0">
                <a:solidFill>
                  <a:schemeClr val="bg1"/>
                </a:solidFill>
                <a:latin typeface="Century" pitchFamily="18" charset="0"/>
              </a:rPr>
              <a:t>8% 30+ night stay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289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7620" y="0"/>
            <a:ext cx="12207240" cy="5303520"/>
          </a:xfrm>
          <a:prstGeom prst="rect">
            <a:avLst/>
          </a:prstGeom>
          <a:solidFill>
            <a:srgbClr val="6F77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91440" y="5394960"/>
            <a:ext cx="1371600" cy="1371600"/>
            <a:chOff x="1615440" y="5394960"/>
            <a:chExt cx="1371600" cy="1371600"/>
          </a:xfrm>
        </p:grpSpPr>
        <p:sp>
          <p:nvSpPr>
            <p:cNvPr id="4" name="Rectangle 3"/>
            <p:cNvSpPr/>
            <p:nvPr/>
          </p:nvSpPr>
          <p:spPr>
            <a:xfrm>
              <a:off x="1615440" y="5394960"/>
              <a:ext cx="1371600" cy="1371600"/>
            </a:xfrm>
            <a:prstGeom prst="rect">
              <a:avLst/>
            </a:prstGeom>
            <a:solidFill>
              <a:srgbClr val="37B1C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278" l="0" r="10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6880" y="5486400"/>
              <a:ext cx="1188720" cy="11887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1554480" y="5394960"/>
            <a:ext cx="10515600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274320"/>
            <a:ext cx="10058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Vacation Rental &amp; </a:t>
            </a:r>
            <a:r>
              <a:rPr lang="en-US" sz="4400" dirty="0" err="1">
                <a:solidFill>
                  <a:schemeClr val="bg1"/>
                </a:solidFill>
                <a:latin typeface="Century" pitchFamily="18" charset="0"/>
              </a:rPr>
              <a:t>Homeshare</a:t>
            </a:r>
            <a:r>
              <a:rPr lang="en-US" sz="4400" dirty="0">
                <a:solidFill>
                  <a:schemeClr val="bg1"/>
                </a:solidFill>
                <a:latin typeface="Century" pitchFamily="18" charset="0"/>
              </a:rPr>
              <a:t> Workgroup</a:t>
            </a:r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algn="ctr"/>
            <a:endParaRPr lang="en-US" sz="1200" dirty="0">
              <a:solidFill>
                <a:schemeClr val="bg1"/>
              </a:solidFill>
              <a:latin typeface="Century" pitchFamily="18" charset="0"/>
            </a:endParaRPr>
          </a:p>
          <a:p>
            <a:pPr lvl="1"/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Outlook: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entury" pitchFamily="18" charset="0"/>
              </a:rPr>
              <a:t>Ordinance revisions first </a:t>
            </a:r>
            <a:r>
              <a:rPr lang="en-US" sz="3200">
                <a:solidFill>
                  <a:schemeClr val="bg1"/>
                </a:solidFill>
                <a:latin typeface="Century" pitchFamily="18" charset="0"/>
              </a:rPr>
              <a:t>meeting – Oct.27</a:t>
            </a:r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marL="1371600" lvl="2" indent="-457200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  <a:latin typeface="Century" pitchFamily="18" charset="0"/>
            </a:endParaRPr>
          </a:p>
          <a:p>
            <a:pPr lvl="2"/>
            <a:endParaRPr lang="en-US" sz="3200" i="1" u="sng" dirty="0">
              <a:solidFill>
                <a:schemeClr val="bg1"/>
              </a:solidFill>
              <a:latin typeface="Century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8320" y="5557540"/>
            <a:ext cx="198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pc="5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OFFICE O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F</a:t>
            </a:r>
          </a:p>
          <a:p>
            <a:pPr algn="ctr"/>
            <a:r>
              <a:rPr lang="en-US" sz="2200" spc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SPECIA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</a:t>
            </a:r>
          </a:p>
          <a:p>
            <a:pPr algn="ctr"/>
            <a:r>
              <a:rPr lang="en-US" sz="2000" spc="49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PROGRAM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S</a:t>
            </a:r>
            <a:endParaRPr lang="en-US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772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FE8637"/>
      </a:dk2>
      <a:lt2>
        <a:srgbClr val="FFF39D"/>
      </a:lt2>
      <a:accent1>
        <a:srgbClr val="BEEDFF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3970</TotalTime>
  <Words>520</Words>
  <Application>Microsoft Office PowerPoint</Application>
  <PresentationFormat>Widescreen</PresentationFormat>
  <Paragraphs>195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</vt:lpstr>
      <vt:lpstr>Tw Cen MT</vt:lpstr>
      <vt:lpstr>Office Theme</vt:lpstr>
      <vt:lpstr>Vacation Rental &amp; Homeshare Workgroup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Flinn Fagg</dc:creator>
  <cp:lastModifiedBy>Patrick Clifford</cp:lastModifiedBy>
  <cp:revision>174</cp:revision>
  <cp:lastPrinted>2015-10-14T14:46:02Z</cp:lastPrinted>
  <dcterms:created xsi:type="dcterms:W3CDTF">2015-03-24T15:30:23Z</dcterms:created>
  <dcterms:modified xsi:type="dcterms:W3CDTF">2022-08-09T22:00:13Z</dcterms:modified>
</cp:coreProperties>
</file>