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96" r:id="rId2"/>
    <p:sldId id="391" r:id="rId3"/>
    <p:sldId id="405" r:id="rId4"/>
    <p:sldId id="406" r:id="rId5"/>
    <p:sldId id="408" r:id="rId6"/>
    <p:sldId id="409" r:id="rId7"/>
    <p:sldId id="410" r:id="rId8"/>
    <p:sldId id="411" r:id="rId9"/>
    <p:sldId id="40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7B1C9"/>
    <a:srgbClr val="3399FF"/>
    <a:srgbClr val="33CCFF"/>
    <a:srgbClr val="66FFFF"/>
    <a:srgbClr val="89C7DD"/>
    <a:srgbClr val="6F777F"/>
    <a:srgbClr val="66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F479D8-DEA8-4E20-B4A4-253030D488E6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7BE407-4A04-4B8C-B156-82DEEC085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3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7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2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4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6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5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2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9FB9-F9B2-4AB6-B51F-F98AF8566CE6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1C761D8-9928-90DE-903D-3EDBE43D8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Vacation Rental &amp; </a:t>
            </a:r>
            <a:r>
              <a:rPr lang="en-US" dirty="0" err="1">
                <a:solidFill>
                  <a:schemeClr val="bg1"/>
                </a:solidFill>
                <a:latin typeface="Century" panose="02040604050505020304" pitchFamily="18" charset="0"/>
              </a:rPr>
              <a:t>Homeshare</a:t>
            </a: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 Workgroup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0DFB6838-D5D3-4E07-78D4-EE232FC1D3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" panose="02040604050505020304" pitchFamily="18" charset="0"/>
              </a:rPr>
              <a:t>August 30, 2022, Housing Discussion</a:t>
            </a:r>
          </a:p>
        </p:txBody>
      </p:sp>
    </p:spTree>
    <p:extLst>
      <p:ext uri="{BB962C8B-B14F-4D97-AF65-F5344CB8AC3E}">
        <p14:creationId xmlns:p14="http://schemas.microsoft.com/office/powerpoint/2010/main" val="315077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anose="02040604050505020304" pitchFamily="18" charset="0"/>
                <a:cs typeface="Calibri" panose="020F0502020204030204" pitchFamily="34" charset="0"/>
              </a:rPr>
              <a:t>At the Vacation Rental Study Session on March 29, 2022 council asked that the Vacation Rental Group look at the following: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anose="02040604050505020304" pitchFamily="18" charset="0"/>
                <a:cs typeface="Calibri" panose="020F0502020204030204" pitchFamily="34" charset="0"/>
              </a:rPr>
              <a:t>Vacation Rental density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anose="02040604050505020304" pitchFamily="18" charset="0"/>
                <a:cs typeface="Calibri" panose="020F0502020204030204" pitchFamily="34" charset="0"/>
              </a:rPr>
              <a:t>Vacation Rental as an ancillary 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entury" panose="02040604050505020304" pitchFamily="18" charset="0"/>
                <a:cs typeface="Calibri" panose="020F0502020204030204" pitchFamily="34" charset="0"/>
              </a:rPr>
              <a:t>Vacation Rentals and Housing</a:t>
            </a:r>
          </a:p>
          <a:p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At the August 16</a:t>
            </a:r>
            <a:r>
              <a:rPr lang="en-US" sz="2800" baseline="30000" dirty="0">
                <a:solidFill>
                  <a:schemeClr val="bg1"/>
                </a:solidFill>
                <a:latin typeface="Century" pitchFamily="18" charset="0"/>
              </a:rPr>
              <a:t>th</a:t>
            </a: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 meeting the group expressed concern: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That the issue of Vacation Rentals impacting the affordability or availability of housing in Palm Springs may be beyond, at this time, the workgroups capacity.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4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entury" pitchFamily="18" charset="0"/>
              </a:rPr>
              <a:t>Three studies from the below were provided to the group. </a:t>
            </a:r>
            <a:endParaRPr lang="en-US" sz="2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9EC887-4893-41EC-EADA-8CD7A789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39" y="2362200"/>
            <a:ext cx="11399521" cy="253229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Economic Policy Institute: </a:t>
            </a:r>
            <a:r>
              <a:rPr lang="en-US" sz="1800" i="1" dirty="0">
                <a:solidFill>
                  <a:schemeClr val="bg1"/>
                </a:solidFill>
                <a:latin typeface="Century" panose="02040604050505020304" pitchFamily="18" charset="0"/>
              </a:rPr>
              <a:t>The economic costs and benefits of Airbnb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Harvard Business Review: Barron; Kung; and </a:t>
            </a:r>
            <a:r>
              <a:rPr lang="en-US" sz="1800" dirty="0" err="1">
                <a:solidFill>
                  <a:schemeClr val="bg1"/>
                </a:solidFill>
                <a:latin typeface="Century" panose="02040604050505020304" pitchFamily="18" charset="0"/>
              </a:rPr>
              <a:t>Proserpio</a:t>
            </a:r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: </a:t>
            </a:r>
            <a:r>
              <a:rPr lang="en-US" sz="1800" i="1" dirty="0">
                <a:solidFill>
                  <a:schemeClr val="bg1"/>
                </a:solidFill>
                <a:latin typeface="Century" panose="02040604050505020304" pitchFamily="18" charset="0"/>
              </a:rPr>
              <a:t>The Effect of Home-Sharing on House Prices and Rents: Evidence from Airbnb</a:t>
            </a:r>
          </a:p>
          <a:p>
            <a:pPr algn="l"/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Milken Institute: Staying Power: </a:t>
            </a:r>
            <a:r>
              <a:rPr lang="en-US" sz="1800" i="1" dirty="0">
                <a:solidFill>
                  <a:schemeClr val="bg1"/>
                </a:solidFill>
                <a:latin typeface="Century" panose="02040604050505020304" pitchFamily="18" charset="0"/>
              </a:rPr>
              <a:t>The Effect of Short-Term Rentals on California’s Tourism Economy and Housing Affordability</a:t>
            </a:r>
          </a:p>
        </p:txBody>
      </p:sp>
    </p:spTree>
    <p:extLst>
      <p:ext uri="{BB962C8B-B14F-4D97-AF65-F5344CB8AC3E}">
        <p14:creationId xmlns:p14="http://schemas.microsoft.com/office/powerpoint/2010/main" val="218872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entury" pitchFamily="18" charset="0"/>
              </a:rPr>
              <a:t>Economic Policy Institute: </a:t>
            </a:r>
            <a:r>
              <a:rPr lang="en-US" sz="2400" i="1" dirty="0">
                <a:solidFill>
                  <a:schemeClr val="bg1"/>
                </a:solidFill>
              </a:rPr>
              <a:t>The economic costs and benefits of Airbnb</a:t>
            </a:r>
          </a:p>
          <a:p>
            <a:pPr algn="ctr"/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9EC887-4893-41EC-EADA-8CD7A789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2438400"/>
            <a:ext cx="5486401" cy="2532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Potential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Property owners can diversify because of the STR market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Increased options for travelers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Travelers spending boots economics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B5D372DF-A592-6187-10FE-BB42206C128F}"/>
              </a:ext>
            </a:extLst>
          </p:cNvPr>
          <p:cNvSpPr txBox="1">
            <a:spLocks/>
          </p:cNvSpPr>
          <p:nvPr/>
        </p:nvSpPr>
        <p:spPr>
          <a:xfrm>
            <a:off x="6076025" y="2438400"/>
            <a:ext cx="5486401" cy="253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>
                <a:solidFill>
                  <a:schemeClr val="bg1"/>
                </a:solidFill>
                <a:latin typeface="Century" panose="02040604050505020304" pitchFamily="18" charset="0"/>
              </a:rPr>
              <a:t>Costs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Long-Term renters face rising housing costs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Local Government Tax Collection fall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Externalities inflicted on neighbors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Job quantity and quality could suffer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entury" pitchFamily="18" charset="0"/>
              </a:rPr>
              <a:t>Harvard Business Review: Barron; Kung; and </a:t>
            </a:r>
            <a:r>
              <a:rPr lang="en-US" sz="2400" b="1" dirty="0" err="1">
                <a:solidFill>
                  <a:schemeClr val="bg1"/>
                </a:solidFill>
                <a:latin typeface="Century" pitchFamily="18" charset="0"/>
              </a:rPr>
              <a:t>Proserpio</a:t>
            </a:r>
            <a:r>
              <a:rPr lang="en-US" sz="2400" b="1" dirty="0">
                <a:solidFill>
                  <a:schemeClr val="bg1"/>
                </a:solidFill>
                <a:latin typeface="Century" pitchFamily="18" charset="0"/>
              </a:rPr>
              <a:t>: </a:t>
            </a:r>
            <a:r>
              <a:rPr lang="en-US" sz="2400" b="1" i="1" dirty="0">
                <a:solidFill>
                  <a:schemeClr val="bg1"/>
                </a:solidFill>
                <a:latin typeface="Century" pitchFamily="18" charset="0"/>
              </a:rPr>
              <a:t>The Effect of Home-Sharing on House Prices and Rents: Evidence from Airbnb</a:t>
            </a:r>
          </a:p>
          <a:p>
            <a:pPr algn="ctr"/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9EC887-4893-41EC-EADA-8CD7A789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2730860"/>
            <a:ext cx="5486401" cy="2532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Potential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Induces market entry by small suppliers of short-term housing who compete with traditional suppliers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B5D372DF-A592-6187-10FE-BB42206C128F}"/>
              </a:ext>
            </a:extLst>
          </p:cNvPr>
          <p:cNvSpPr txBox="1">
            <a:spLocks/>
          </p:cNvSpPr>
          <p:nvPr/>
        </p:nvSpPr>
        <p:spPr>
          <a:xfrm>
            <a:off x="6096000" y="2751041"/>
            <a:ext cx="5486401" cy="253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  <a:cs typeface="Calibri" panose="020F0502020204030204" pitchFamily="34" charset="0"/>
              </a:rPr>
              <a:t>Costs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  <a:cs typeface="Calibri" panose="020F0502020204030204" pitchFamily="34" charset="0"/>
              </a:rPr>
              <a:t>Raise local rental rates because of relocation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  <a:cs typeface="Calibri" panose="020F0502020204030204" pitchFamily="34" charset="0"/>
              </a:rPr>
              <a:t>Raises house prices through both the capitalization of rents and the increased ability to use excess capacity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3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entury" pitchFamily="18" charset="0"/>
              </a:rPr>
              <a:t>Harvard Business Review: Barron; Kung; and </a:t>
            </a:r>
            <a:r>
              <a:rPr lang="en-US" sz="2400" b="1" dirty="0" err="1">
                <a:solidFill>
                  <a:schemeClr val="bg1"/>
                </a:solidFill>
                <a:latin typeface="Century" pitchFamily="18" charset="0"/>
              </a:rPr>
              <a:t>Proserpio</a:t>
            </a:r>
            <a:r>
              <a:rPr lang="en-US" sz="2400" b="1" dirty="0">
                <a:solidFill>
                  <a:schemeClr val="bg1"/>
                </a:solidFill>
                <a:latin typeface="Century" pitchFamily="18" charset="0"/>
              </a:rPr>
              <a:t>: </a:t>
            </a:r>
            <a:r>
              <a:rPr lang="en-US" sz="2400" b="1" i="1" dirty="0">
                <a:solidFill>
                  <a:schemeClr val="bg1"/>
                </a:solidFill>
                <a:latin typeface="Century" pitchFamily="18" charset="0"/>
              </a:rPr>
              <a:t>The Effect of Home-Sharing on House Prices and Rents: Evidence from Airbnb</a:t>
            </a:r>
          </a:p>
          <a:p>
            <a:pPr algn="ctr"/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9EC887-4893-41EC-EADA-8CD7A789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2730860"/>
            <a:ext cx="11049001" cy="2532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Turning to how cities and municipalities should deal with the steady increase in home-sharing, our view is that regulations on home-sharing should (at most) seek to limit the reallocation of housing stock from long-term rentals to short-term rentals without discouraging the use of </a:t>
            </a:r>
            <a:r>
              <a:rPr lang="en-US" sz="1800" dirty="0" err="1">
                <a:solidFill>
                  <a:schemeClr val="bg1"/>
                </a:solidFill>
                <a:latin typeface="Century" panose="02040604050505020304" pitchFamily="18" charset="0"/>
              </a:rPr>
              <a:t>homesharing</a:t>
            </a:r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 by owner-occupiers.  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According to our results, one way to reduce the latter effect while retaining the benefits of home-sharing would be to limit how many homes can be added to the short-term rental market, while still allowing owner-occupiers to share their extra space</a:t>
            </a:r>
          </a:p>
        </p:txBody>
      </p:sp>
    </p:spTree>
    <p:extLst>
      <p:ext uri="{BB962C8B-B14F-4D97-AF65-F5344CB8AC3E}">
        <p14:creationId xmlns:p14="http://schemas.microsoft.com/office/powerpoint/2010/main" val="102519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entury" pitchFamily="18" charset="0"/>
              </a:rPr>
              <a:t>Milken Institute: </a:t>
            </a:r>
            <a:r>
              <a:rPr lang="en-US" sz="2400" b="1" i="1" dirty="0">
                <a:solidFill>
                  <a:schemeClr val="bg1"/>
                </a:solidFill>
                <a:latin typeface="Century" pitchFamily="18" charset="0"/>
              </a:rPr>
              <a:t>Staying Power: The Effect of Short-Term Rentals on California’s Tourism Economy and Housing Affordability</a:t>
            </a:r>
          </a:p>
          <a:p>
            <a:pPr algn="ctr"/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9EC887-4893-41EC-EADA-8CD7A789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2619239"/>
            <a:ext cx="5486401" cy="2532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Analysis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STRs have a very small impact on the state’s housing inventory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Cannot be considered a meaningful driver of California’s housing shortage</a:t>
            </a:r>
          </a:p>
          <a:p>
            <a:r>
              <a:rPr lang="en-US" sz="1800" dirty="0">
                <a:solidFill>
                  <a:schemeClr val="bg1"/>
                </a:solidFill>
                <a:latin typeface="Century" panose="02040604050505020304" pitchFamily="18" charset="0"/>
              </a:rPr>
              <a:t>Short-term rentals are particularly valuable to tourism-dependent communities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B5D372DF-A592-6187-10FE-BB42206C128F}"/>
              </a:ext>
            </a:extLst>
          </p:cNvPr>
          <p:cNvSpPr txBox="1">
            <a:spLocks/>
          </p:cNvSpPr>
          <p:nvPr/>
        </p:nvSpPr>
        <p:spPr>
          <a:xfrm>
            <a:off x="6096000" y="2751041"/>
            <a:ext cx="5486401" cy="2532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3100" dirty="0">
                <a:solidFill>
                  <a:schemeClr val="bg1"/>
                </a:solidFill>
                <a:latin typeface="Century" panose="02040604050505020304" pitchFamily="18" charset="0"/>
              </a:rPr>
              <a:t>Considerations</a:t>
            </a:r>
          </a:p>
          <a:p>
            <a:r>
              <a:rPr lang="en-US" sz="2600" dirty="0">
                <a:solidFill>
                  <a:schemeClr val="bg1"/>
                </a:solidFill>
                <a:latin typeface="Century" panose="02040604050505020304" pitchFamily="18" charset="0"/>
              </a:rPr>
              <a:t>Provide incentives for second homeowners to rent their vacation properties that would otherwise sit empty to the regional workforce</a:t>
            </a:r>
          </a:p>
          <a:p>
            <a:r>
              <a:rPr lang="en-US" sz="2600" dirty="0">
                <a:solidFill>
                  <a:schemeClr val="bg1"/>
                </a:solidFill>
                <a:latin typeface="Century" panose="02040604050505020304" pitchFamily="18" charset="0"/>
              </a:rPr>
              <a:t>Allocate portions of new housing development to workforce occupancy</a:t>
            </a:r>
          </a:p>
          <a:p>
            <a:r>
              <a:rPr lang="en-US" sz="2600" dirty="0">
                <a:solidFill>
                  <a:schemeClr val="bg1"/>
                </a:solidFill>
                <a:latin typeface="Century" panose="02040604050505020304" pitchFamily="18" charset="0"/>
              </a:rPr>
              <a:t>Provide local incentives to streamline workforce and affordable housing development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2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Discussion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CE8BBF0-00DC-B45D-D887-5E800ADA52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" panose="02040604050505020304" pitchFamily="18" charset="0"/>
              </a:rPr>
              <a:t>How a Vacation Rental cap effect Housing: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latin typeface="Century" panose="02040604050505020304" pitchFamily="18" charset="0"/>
              </a:rPr>
              <a:t>Supply</a:t>
            </a:r>
          </a:p>
          <a:p>
            <a:pPr lvl="2"/>
            <a:r>
              <a:rPr lang="en-US" sz="1600" dirty="0">
                <a:solidFill>
                  <a:schemeClr val="bg1"/>
                </a:solidFill>
                <a:latin typeface="Century" panose="02040604050505020304" pitchFamily="18" charset="0"/>
              </a:rPr>
              <a:t>Short-term</a:t>
            </a:r>
          </a:p>
          <a:p>
            <a:pPr lvl="2"/>
            <a:r>
              <a:rPr lang="en-US" sz="1600" dirty="0">
                <a:solidFill>
                  <a:schemeClr val="bg1"/>
                </a:solidFill>
                <a:latin typeface="Century" panose="02040604050505020304" pitchFamily="18" charset="0"/>
              </a:rPr>
              <a:t>Long-term (Owner Occupancy / Tenant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latin typeface="Century" panose="02040604050505020304" pitchFamily="18" charset="0"/>
              </a:rPr>
              <a:t>Costs</a:t>
            </a:r>
          </a:p>
          <a:p>
            <a:pPr lvl="2"/>
            <a:r>
              <a:rPr lang="en-US" sz="1600" dirty="0">
                <a:solidFill>
                  <a:schemeClr val="bg1"/>
                </a:solidFill>
                <a:latin typeface="Century" panose="02040604050505020304" pitchFamily="18" charset="0"/>
              </a:rPr>
              <a:t>Rents </a:t>
            </a:r>
          </a:p>
          <a:p>
            <a:pPr lvl="3"/>
            <a:r>
              <a:rPr lang="en-US" sz="1400" dirty="0">
                <a:solidFill>
                  <a:schemeClr val="bg1"/>
                </a:solidFill>
                <a:latin typeface="Century" panose="02040604050505020304" pitchFamily="18" charset="0"/>
              </a:rPr>
              <a:t>Short-term</a:t>
            </a:r>
          </a:p>
          <a:p>
            <a:pPr lvl="3"/>
            <a:r>
              <a:rPr lang="en-US" sz="1400" dirty="0">
                <a:solidFill>
                  <a:schemeClr val="bg1"/>
                </a:solidFill>
                <a:latin typeface="Century" panose="02040604050505020304" pitchFamily="18" charset="0"/>
              </a:rPr>
              <a:t>Long-term</a:t>
            </a:r>
          </a:p>
          <a:p>
            <a:pPr lvl="2"/>
            <a:r>
              <a:rPr lang="en-US" sz="1600" dirty="0">
                <a:solidFill>
                  <a:schemeClr val="bg1"/>
                </a:solidFill>
                <a:latin typeface="Century" panose="02040604050505020304" pitchFamily="18" charset="0"/>
              </a:rPr>
              <a:t>Sales price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AC1DE89-AD8B-2639-1561-A27A9A75CA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Identify a “cap” number</a:t>
            </a:r>
          </a:p>
          <a:p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Does this address density appropriately?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entury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Thoughts on waiting period after purchase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entury" panose="02040604050505020304" pitchFamily="18" charset="0"/>
              </a:rPr>
              <a:t>Example: cannot apply until one-year after ownership</a:t>
            </a:r>
          </a:p>
        </p:txBody>
      </p:sp>
    </p:spTree>
    <p:extLst>
      <p:ext uri="{BB962C8B-B14F-4D97-AF65-F5344CB8AC3E}">
        <p14:creationId xmlns:p14="http://schemas.microsoft.com/office/powerpoint/2010/main" val="2767289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FE8637"/>
      </a:dk2>
      <a:lt2>
        <a:srgbClr val="FFF39D"/>
      </a:lt2>
      <a:accent1>
        <a:srgbClr val="BEEDFF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</TotalTime>
  <Words>594</Words>
  <Application>Microsoft Office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</vt:lpstr>
      <vt:lpstr>Tw Cen MT</vt:lpstr>
      <vt:lpstr>Office Theme</vt:lpstr>
      <vt:lpstr>Vacation Rental &amp; Homeshare Workgroup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Flinn Fagg</dc:creator>
  <cp:lastModifiedBy>Patrick Clifford</cp:lastModifiedBy>
  <cp:revision>178</cp:revision>
  <cp:lastPrinted>2015-10-14T14:46:02Z</cp:lastPrinted>
  <dcterms:created xsi:type="dcterms:W3CDTF">2015-03-24T15:30:23Z</dcterms:created>
  <dcterms:modified xsi:type="dcterms:W3CDTF">2022-08-30T01:02:56Z</dcterms:modified>
</cp:coreProperties>
</file>